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0"/>
  </p:notesMasterIdLst>
  <p:sldIdLst>
    <p:sldId id="265" r:id="rId2"/>
    <p:sldId id="257" r:id="rId3"/>
    <p:sldId id="259" r:id="rId4"/>
    <p:sldId id="272" r:id="rId5"/>
    <p:sldId id="270" r:id="rId6"/>
    <p:sldId id="271" r:id="rId7"/>
    <p:sldId id="273" r:id="rId8"/>
    <p:sldId id="276" r:id="rId9"/>
    <p:sldId id="277" r:id="rId10"/>
    <p:sldId id="278" r:id="rId11"/>
    <p:sldId id="279" r:id="rId12"/>
    <p:sldId id="280" r:id="rId13"/>
    <p:sldId id="282" r:id="rId14"/>
    <p:sldId id="281" r:id="rId15"/>
    <p:sldId id="283" r:id="rId16"/>
    <p:sldId id="285" r:id="rId17"/>
    <p:sldId id="286" r:id="rId18"/>
    <p:sldId id="287" r:id="rId19"/>
  </p:sldIdLst>
  <p:sldSz cx="12192000" cy="6858000"/>
  <p:notesSz cx="6858000" cy="9144000"/>
  <p:embeddedFontLst>
    <p:embeddedFont>
      <p:font typeface="Barlow" panose="020B0604020202020204" charset="0"/>
      <p:regular r:id="rId21"/>
      <p:bold r:id="rId22"/>
      <p:italic r:id="rId23"/>
      <p:boldItalic r:id="rId24"/>
    </p:embeddedFont>
    <p:embeddedFont>
      <p:font typeface="K2D" panose="020B0604020202020204" charset="-34"/>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Cambria Math" panose="02040503050406030204" pitchFamily="18" charset="0"/>
      <p:regular r:id="rId33"/>
    </p:embeddedFont>
    <p:embeddedFont>
      <p:font typeface="Readex Pro" panose="020B0604020202020204" charset="-78"/>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FEF"/>
    <a:srgbClr val="CCFFFF"/>
    <a:srgbClr val="1F5CAA"/>
    <a:srgbClr val="FFFFFF"/>
    <a:srgbClr val="27ACE3"/>
    <a:srgbClr val="1F5CA9"/>
    <a:srgbClr val="F2F2F2"/>
    <a:srgbClr val="000000"/>
    <a:srgbClr val="D9D9D9"/>
    <a:srgbClr val="BAB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31" autoAdjust="0"/>
    <p:restoredTop sz="74723" autoAdjust="0"/>
  </p:normalViewPr>
  <p:slideViewPr>
    <p:cSldViewPr snapToGrid="0">
      <p:cViewPr varScale="1">
        <p:scale>
          <a:sx n="50" d="100"/>
          <a:sy n="50" d="100"/>
        </p:scale>
        <p:origin x="1506" y="54"/>
      </p:cViewPr>
      <p:guideLst/>
    </p:cSldViewPr>
  </p:slideViewPr>
  <p:notesTextViewPr>
    <p:cViewPr>
      <p:scale>
        <a:sx n="3" d="2"/>
        <a:sy n="3" d="2"/>
      </p:scale>
      <p:origin x="0" y="-124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7C32FA-A901-40D3-B794-7742D7065339}" type="datetimeFigureOut">
              <a:rPr lang="en-US" smtClean="0"/>
              <a:t>11/12/2024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1AA11D-67B7-43CA-BC23-8F5EA0E7E4B9}" type="slidenum">
              <a:rPr lang="en-US" smtClean="0"/>
              <a:t>‹#›</a:t>
            </a:fld>
            <a:endParaRPr lang="en-US"/>
          </a:p>
        </p:txBody>
      </p:sp>
    </p:spTree>
    <p:extLst>
      <p:ext uri="{BB962C8B-B14F-4D97-AF65-F5344CB8AC3E}">
        <p14:creationId xmlns:p14="http://schemas.microsoft.com/office/powerpoint/2010/main" val="415882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1AA11D-67B7-43CA-BC23-8F5EA0E7E4B9}" type="slidenum">
              <a:rPr lang="en-US" smtClean="0"/>
              <a:t>1</a:t>
            </a:fld>
            <a:endParaRPr lang="en-US"/>
          </a:p>
        </p:txBody>
      </p:sp>
    </p:spTree>
    <p:extLst>
      <p:ext uri="{BB962C8B-B14F-4D97-AF65-F5344CB8AC3E}">
        <p14:creationId xmlns:p14="http://schemas.microsoft.com/office/powerpoint/2010/main" val="63282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100" kern="1200" dirty="0" err="1" smtClean="0">
                    <a:solidFill>
                      <a:schemeClr val="tx1"/>
                    </a:solidFill>
                    <a:effectLst/>
                    <a:latin typeface="+mn-lt"/>
                    <a:ea typeface="+mn-ea"/>
                    <a:cs typeface="+mn-cs"/>
                  </a:rPr>
                  <a:t>với</a:t>
                </a:r>
                <a:r>
                  <a:rPr lang="en-US" sz="1100" kern="1200" dirty="0" smtClean="0">
                    <a:solidFill>
                      <a:schemeClr val="tx1"/>
                    </a:solidFill>
                    <a:effectLst/>
                    <a:latin typeface="+mn-lt"/>
                    <a:ea typeface="+mn-ea"/>
                    <a:cs typeface="+mn-cs"/>
                  </a:rPr>
                  <a:t> M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vector </a:t>
                </a:r>
                <a:r>
                  <a:rPr lang="en-US" sz="1100" kern="1200" dirty="0" err="1" smtClean="0">
                    <a:solidFill>
                      <a:schemeClr val="tx1"/>
                    </a:solidFill>
                    <a:effectLst/>
                    <a:latin typeface="+mn-lt"/>
                    <a:ea typeface="+mn-ea"/>
                    <a:cs typeface="+mn-cs"/>
                  </a:rPr>
                  <a:t>đặc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trưng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huấn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N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đặc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trưng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vector</a:t>
                </a:r>
              </a:p>
              <a:p>
                <a:endParaRPr lang="en-US" sz="11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suất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nghiệm</a:t>
                </a:r>
                <a:r>
                  <a:rPr lang="en-US" sz="1100" kern="1200" dirty="0" smtClean="0">
                    <a:solidFill>
                      <a:schemeClr val="tx1"/>
                    </a:solidFill>
                    <a:effectLst/>
                    <a:latin typeface="+mn-lt"/>
                    <a:ea typeface="+mn-ea"/>
                    <a:cs typeface="+mn-cs"/>
                  </a:rPr>
                  <a:t> </a:t>
                </a:r>
                <a14:m>
                  <m:oMath xmlns:m="http://schemas.openxmlformats.org/officeDocument/2006/math">
                    <m:r>
                      <a:rPr lang="en-US" sz="1100" i="1" kern="1200">
                        <a:solidFill>
                          <a:schemeClr val="tx1"/>
                        </a:solidFill>
                        <a:effectLst/>
                        <a:latin typeface="Cambria Math" panose="02040503050406030204" pitchFamily="18" charset="0"/>
                        <a:ea typeface="+mn-ea"/>
                        <a:cs typeface="+mn-cs"/>
                      </a:rPr>
                      <m:t>𝑃</m:t>
                    </m:r>
                    <m:r>
                      <a:rPr lang="en-US" sz="1100" i="1" kern="1200">
                        <a:solidFill>
                          <a:schemeClr val="tx1"/>
                        </a:solidFill>
                        <a:effectLst/>
                        <a:latin typeface="Cambria Math" panose="02040503050406030204" pitchFamily="18" charset="0"/>
                        <a:ea typeface="+mn-ea"/>
                        <a:cs typeface="+mn-cs"/>
                      </a:rPr>
                      <m:t>(</m:t>
                    </m:r>
                    <m:sSub>
                      <m:sSubPr>
                        <m:ctrlPr>
                          <a:rPr lang="en-US" sz="1100" i="1" kern="1200">
                            <a:solidFill>
                              <a:schemeClr val="tx1"/>
                            </a:solidFill>
                            <a:effectLst/>
                            <a:latin typeface="Cambria Math" panose="02040503050406030204" pitchFamily="18" charset="0"/>
                            <a:ea typeface="+mn-ea"/>
                            <a:cs typeface="+mn-cs"/>
                          </a:rPr>
                        </m:ctrlPr>
                      </m:sSubPr>
                      <m:e>
                        <m:r>
                          <a:rPr lang="en-US" sz="1100" i="1" kern="1200">
                            <a:solidFill>
                              <a:schemeClr val="tx1"/>
                            </a:solidFill>
                            <a:effectLst/>
                            <a:latin typeface="Cambria Math" panose="02040503050406030204" pitchFamily="18" charset="0"/>
                            <a:ea typeface="+mn-ea"/>
                            <a:cs typeface="+mn-cs"/>
                          </a:rPr>
                          <m:t>𝐶</m:t>
                        </m:r>
                      </m:e>
                      <m:sub>
                        <m:r>
                          <a:rPr lang="en-US" sz="1100" i="1" kern="1200">
                            <a:solidFill>
                              <a:schemeClr val="tx1"/>
                            </a:solidFill>
                            <a:effectLst/>
                            <a:latin typeface="Cambria Math" panose="02040503050406030204" pitchFamily="18" charset="0"/>
                            <a:ea typeface="+mn-ea"/>
                            <a:cs typeface="+mn-cs"/>
                          </a:rPr>
                          <m:t>𝑖</m:t>
                        </m:r>
                      </m:sub>
                    </m:sSub>
                    <m:r>
                      <a:rPr lang="en-US" sz="1100" i="1" kern="1200">
                        <a:solidFill>
                          <a:schemeClr val="tx1"/>
                        </a:solidFill>
                        <a:effectLst/>
                        <a:latin typeface="Cambria Math" panose="02040503050406030204" pitchFamily="18" charset="0"/>
                        <a:ea typeface="+mn-ea"/>
                        <a:cs typeface="+mn-cs"/>
                      </a:rPr>
                      <m:t>)</m:t>
                    </m:r>
                  </m:oMath>
                </a14:m>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cho</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mỗi</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lớp</a:t>
                </a:r>
                <a:r>
                  <a:rPr lang="en-US" sz="1100" kern="1200" dirty="0">
                    <a:solidFill>
                      <a:schemeClr val="tx1"/>
                    </a:solidFill>
                    <a:effectLst/>
                    <a:latin typeface="+mn-lt"/>
                    <a:ea typeface="+mn-ea"/>
                    <a:cs typeface="+mn-cs"/>
                  </a:rPr>
                  <a:t> </a:t>
                </a:r>
                <a14:m>
                  <m:oMath xmlns:m="http://schemas.openxmlformats.org/officeDocument/2006/math">
                    <m:sSub>
                      <m:sSubPr>
                        <m:ctrlPr>
                          <a:rPr lang="en-US" sz="1100" i="1" kern="1200">
                            <a:solidFill>
                              <a:schemeClr val="tx1"/>
                            </a:solidFill>
                            <a:effectLst/>
                            <a:latin typeface="Cambria Math" panose="02040503050406030204" pitchFamily="18" charset="0"/>
                            <a:ea typeface="+mn-ea"/>
                            <a:cs typeface="+mn-cs"/>
                          </a:rPr>
                        </m:ctrlPr>
                      </m:sSubPr>
                      <m:e>
                        <m:r>
                          <a:rPr lang="en-US" sz="1100" i="1" kern="1200">
                            <a:solidFill>
                              <a:schemeClr val="tx1"/>
                            </a:solidFill>
                            <a:effectLst/>
                            <a:latin typeface="Cambria Math" panose="02040503050406030204" pitchFamily="18" charset="0"/>
                            <a:ea typeface="+mn-ea"/>
                            <a:cs typeface="+mn-cs"/>
                          </a:rPr>
                          <m:t>𝐶</m:t>
                        </m:r>
                      </m:e>
                      <m:sub>
                        <m:r>
                          <a:rPr lang="en-US" sz="1100" i="1" kern="1200">
                            <a:solidFill>
                              <a:schemeClr val="tx1"/>
                            </a:solidFill>
                            <a:effectLst/>
                            <a:latin typeface="Cambria Math" panose="02040503050406030204" pitchFamily="18" charset="0"/>
                            <a:ea typeface="+mn-ea"/>
                            <a:cs typeface="+mn-cs"/>
                          </a:rPr>
                          <m:t>𝑖</m:t>
                        </m:r>
                      </m:sub>
                    </m:sSub>
                    <m:r>
                      <a:rPr lang="en-US" sz="1100" i="1" kern="1200">
                        <a:solidFill>
                          <a:schemeClr val="tx1"/>
                        </a:solidFill>
                        <a:effectLst/>
                        <a:latin typeface="Cambria Math" panose="02040503050406030204" pitchFamily="18" charset="0"/>
                        <a:ea typeface="+mn-ea"/>
                        <a:cs typeface="+mn-cs"/>
                      </a:rPr>
                      <m:t> </m:t>
                    </m:r>
                  </m:oMath>
                </a14:m>
                <a:r>
                  <a:rPr lang="en-US" sz="1100" kern="1200" dirty="0" err="1">
                    <a:solidFill>
                      <a:schemeClr val="tx1"/>
                    </a:solidFill>
                    <a:effectLst/>
                    <a:latin typeface="+mn-lt"/>
                    <a:ea typeface="+mn-ea"/>
                    <a:cs typeface="+mn-cs"/>
                  </a:rPr>
                  <a:t>và</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Xác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suất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có</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điều</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kiện</a:t>
                </a:r>
                <a:r>
                  <a:rPr lang="en-US" sz="1100" kern="1200" dirty="0">
                    <a:solidFill>
                      <a:schemeClr val="tx1"/>
                    </a:solidFill>
                    <a:effectLst/>
                    <a:latin typeface="+mn-lt"/>
                    <a:ea typeface="+mn-ea"/>
                    <a:cs typeface="+mn-cs"/>
                  </a:rPr>
                  <a:t> </a:t>
                </a:r>
                <a14:m>
                  <m:oMath xmlns:m="http://schemas.openxmlformats.org/officeDocument/2006/math">
                    <m:r>
                      <a:rPr lang="en-US" sz="1100" i="1" kern="1200">
                        <a:solidFill>
                          <a:schemeClr val="tx1"/>
                        </a:solidFill>
                        <a:effectLst/>
                        <a:latin typeface="Cambria Math" panose="02040503050406030204" pitchFamily="18" charset="0"/>
                        <a:ea typeface="+mn-ea"/>
                        <a:cs typeface="+mn-cs"/>
                      </a:rPr>
                      <m:t>𝑃</m:t>
                    </m:r>
                    <m:d>
                      <m:dPr>
                        <m:endChr m:val="|"/>
                        <m:ctrlPr>
                          <a:rPr lang="en-US" sz="1100" i="1" kern="1200">
                            <a:solidFill>
                              <a:schemeClr val="tx1"/>
                            </a:solidFill>
                            <a:effectLst/>
                            <a:latin typeface="Cambria Math" panose="02040503050406030204" pitchFamily="18" charset="0"/>
                            <a:ea typeface="+mn-ea"/>
                            <a:cs typeface="+mn-cs"/>
                          </a:rPr>
                        </m:ctrlPr>
                      </m:dPr>
                      <m:e>
                        <m:sSub>
                          <m:sSubPr>
                            <m:ctrlPr>
                              <a:rPr lang="en-US" sz="1100" i="1" kern="1200">
                                <a:solidFill>
                                  <a:schemeClr val="tx1"/>
                                </a:solidFill>
                                <a:effectLst/>
                                <a:latin typeface="Cambria Math" panose="02040503050406030204" pitchFamily="18" charset="0"/>
                                <a:ea typeface="+mn-ea"/>
                                <a:cs typeface="+mn-cs"/>
                              </a:rPr>
                            </m:ctrlPr>
                          </m:sSubPr>
                          <m:e>
                            <m:r>
                              <a:rPr lang="en-US" sz="1100" i="1" kern="1200">
                                <a:solidFill>
                                  <a:schemeClr val="tx1"/>
                                </a:solidFill>
                                <a:effectLst/>
                                <a:latin typeface="Cambria Math" panose="02040503050406030204" pitchFamily="18" charset="0"/>
                                <a:ea typeface="+mn-ea"/>
                                <a:cs typeface="+mn-cs"/>
                              </a:rPr>
                              <m:t>𝑥</m:t>
                            </m:r>
                          </m:e>
                          <m:sub>
                            <m:r>
                              <a:rPr lang="en-US" sz="1100" i="1" kern="1200">
                                <a:solidFill>
                                  <a:schemeClr val="tx1"/>
                                </a:solidFill>
                                <a:effectLst/>
                                <a:latin typeface="Cambria Math" panose="02040503050406030204" pitchFamily="18" charset="0"/>
                                <a:ea typeface="+mn-ea"/>
                                <a:cs typeface="+mn-cs"/>
                              </a:rPr>
                              <m:t>𝑘</m:t>
                            </m:r>
                          </m:sub>
                        </m:sSub>
                      </m:e>
                    </m:d>
                    <m:sSub>
                      <m:sSubPr>
                        <m:ctrlPr>
                          <a:rPr lang="en-US" sz="1100" i="1" kern="1200">
                            <a:solidFill>
                              <a:schemeClr val="tx1"/>
                            </a:solidFill>
                            <a:effectLst/>
                            <a:latin typeface="Cambria Math" panose="02040503050406030204" pitchFamily="18" charset="0"/>
                            <a:ea typeface="+mn-ea"/>
                            <a:cs typeface="+mn-cs"/>
                          </a:rPr>
                        </m:ctrlPr>
                      </m:sSubPr>
                      <m:e>
                        <m:r>
                          <a:rPr lang="en-US" sz="1100" i="1" kern="1200">
                            <a:solidFill>
                              <a:schemeClr val="tx1"/>
                            </a:solidFill>
                            <a:effectLst/>
                            <a:latin typeface="Cambria Math" panose="02040503050406030204" pitchFamily="18" charset="0"/>
                            <a:ea typeface="+mn-ea"/>
                            <a:cs typeface="+mn-cs"/>
                          </a:rPr>
                          <m:t>𝐶</m:t>
                        </m:r>
                      </m:e>
                      <m:sub>
                        <m:r>
                          <a:rPr lang="en-US" sz="1100" i="1" kern="1200">
                            <a:solidFill>
                              <a:schemeClr val="tx1"/>
                            </a:solidFill>
                            <a:effectLst/>
                            <a:latin typeface="Cambria Math" panose="02040503050406030204" pitchFamily="18" charset="0"/>
                            <a:ea typeface="+mn-ea"/>
                            <a:cs typeface="+mn-cs"/>
                          </a:rPr>
                          <m:t>𝑖</m:t>
                        </m:r>
                      </m:sub>
                    </m:sSub>
                    <m:r>
                      <a:rPr lang="en-US" sz="1100" i="1" kern="1200">
                        <a:solidFill>
                          <a:schemeClr val="tx1"/>
                        </a:solidFill>
                        <a:effectLst/>
                        <a:latin typeface="Cambria Math" panose="02040503050406030204" pitchFamily="18" charset="0"/>
                        <a:ea typeface="+mn-ea"/>
                        <a:cs typeface="+mn-cs"/>
                      </a:rPr>
                      <m:t>)</m:t>
                    </m:r>
                  </m:oMath>
                </a14:m>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cho</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mỗi</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từ</a:t>
                </a:r>
                <a:r>
                  <a:rPr lang="en-US" sz="1100" kern="1200" dirty="0">
                    <a:solidFill>
                      <a:schemeClr val="tx1"/>
                    </a:solidFill>
                    <a:effectLst/>
                    <a:latin typeface="+mn-lt"/>
                    <a:ea typeface="+mn-ea"/>
                    <a:cs typeface="+mn-cs"/>
                  </a:rPr>
                  <a:t> </a:t>
                </a:r>
                <a14:m>
                  <m:oMath xmlns:m="http://schemas.openxmlformats.org/officeDocument/2006/math">
                    <m:sSub>
                      <m:sSubPr>
                        <m:ctrlPr>
                          <a:rPr lang="en-US" sz="1100" i="1" kern="1200">
                            <a:solidFill>
                              <a:schemeClr val="tx1"/>
                            </a:solidFill>
                            <a:effectLst/>
                            <a:latin typeface="Cambria Math" panose="02040503050406030204" pitchFamily="18" charset="0"/>
                            <a:ea typeface="+mn-ea"/>
                            <a:cs typeface="+mn-cs"/>
                          </a:rPr>
                        </m:ctrlPr>
                      </m:sSubPr>
                      <m:e>
                        <m:r>
                          <a:rPr lang="en-US" sz="1100" i="1" kern="1200">
                            <a:solidFill>
                              <a:schemeClr val="tx1"/>
                            </a:solidFill>
                            <a:effectLst/>
                            <a:latin typeface="Cambria Math" panose="02040503050406030204" pitchFamily="18" charset="0"/>
                            <a:ea typeface="+mn-ea"/>
                            <a:cs typeface="+mn-cs"/>
                          </a:rPr>
                          <m:t>𝑥</m:t>
                        </m:r>
                      </m:e>
                      <m:sub>
                        <m:r>
                          <a:rPr lang="en-US" sz="1100" i="1" kern="1200">
                            <a:solidFill>
                              <a:schemeClr val="tx1"/>
                            </a:solidFill>
                            <a:effectLst/>
                            <a:latin typeface="Cambria Math" panose="02040503050406030204" pitchFamily="18" charset="0"/>
                            <a:ea typeface="+mn-ea"/>
                            <a:cs typeface="+mn-cs"/>
                          </a:rPr>
                          <m:t>𝑘</m:t>
                        </m:r>
                      </m:sub>
                    </m:sSub>
                  </m:oMath>
                </a14:m>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trong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mỗi</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lớp</a:t>
                </a:r>
                <a:r>
                  <a:rPr lang="en-US" sz="1100" kern="1200" dirty="0">
                    <a:solidFill>
                      <a:schemeClr val="tx1"/>
                    </a:solidFill>
                    <a:effectLst/>
                    <a:latin typeface="+mn-lt"/>
                    <a:ea typeface="+mn-ea"/>
                    <a:cs typeface="+mn-cs"/>
                  </a:rPr>
                  <a:t> </a:t>
                </a:r>
                <a14:m>
                  <m:oMath xmlns:m="http://schemas.openxmlformats.org/officeDocument/2006/math">
                    <m:sSub>
                      <m:sSubPr>
                        <m:ctrlPr>
                          <a:rPr lang="en-US" sz="1100" i="1" kern="1200">
                            <a:solidFill>
                              <a:schemeClr val="tx1"/>
                            </a:solidFill>
                            <a:effectLst/>
                            <a:latin typeface="Cambria Math" panose="02040503050406030204" pitchFamily="18" charset="0"/>
                            <a:ea typeface="+mn-ea"/>
                            <a:cs typeface="+mn-cs"/>
                          </a:rPr>
                        </m:ctrlPr>
                      </m:sSubPr>
                      <m:e>
                        <m:r>
                          <a:rPr lang="en-US" sz="1100" i="1" kern="1200">
                            <a:solidFill>
                              <a:schemeClr val="tx1"/>
                            </a:solidFill>
                            <a:effectLst/>
                            <a:latin typeface="Cambria Math" panose="02040503050406030204" pitchFamily="18" charset="0"/>
                            <a:ea typeface="+mn-ea"/>
                            <a:cs typeface="+mn-cs"/>
                          </a:rPr>
                          <m:t>𝐶</m:t>
                        </m:r>
                      </m:e>
                      <m:sub>
                        <m:r>
                          <a:rPr lang="en-US" sz="1100" i="1" kern="1200">
                            <a:solidFill>
                              <a:schemeClr val="tx1"/>
                            </a:solidFill>
                            <a:effectLst/>
                            <a:latin typeface="Cambria Math" panose="02040503050406030204" pitchFamily="18" charset="0"/>
                            <a:ea typeface="+mn-ea"/>
                            <a:cs typeface="+mn-cs"/>
                          </a:rPr>
                          <m:t>𝑖</m:t>
                        </m:r>
                      </m:sub>
                    </m:sSub>
                  </m:oMath>
                </a14:m>
                <a:r>
                  <a:rPr lang="en-US" sz="11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solidFill>
                  <a:effectLst/>
                  <a:latin typeface="+mn-lt"/>
                  <a:ea typeface="+mn-ea"/>
                  <a:cs typeface="+mn-cs"/>
                </a:endParaRPr>
              </a:p>
              <a:p>
                <a14:m>
                  <m:oMath xmlns:m="http://schemas.openxmlformats.org/officeDocument/2006/math">
                    <m:d>
                      <m:dPr>
                        <m:begChr m:val="|"/>
                        <m:endChr m:val="|"/>
                        <m:ctrlPr>
                          <a:rPr lang="en-US" sz="1200" i="1" kern="1200" smtClean="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𝑑𝑜𝑐</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𝑠</m:t>
                            </m:r>
                          </m:e>
                          <m:sub>
                            <m:r>
                              <a:rPr lang="en-US" sz="1200" i="1" kern="1200">
                                <a:solidFill>
                                  <a:schemeClr val="tx1"/>
                                </a:solidFill>
                                <a:effectLst/>
                                <a:latin typeface="Cambria Math" panose="02040503050406030204" pitchFamily="18" charset="0"/>
                                <a:ea typeface="+mn-ea"/>
                                <a:cs typeface="+mn-cs"/>
                              </a:rPr>
                              <m:t>𝑖</m:t>
                            </m:r>
                          </m:sub>
                        </m:sSub>
                      </m:e>
                    </m:d>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luyện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𝐶</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a:t>
                </a:r>
              </a:p>
              <a:p>
                <a14:m>
                  <m:oMath xmlns:m="http://schemas.openxmlformats.org/officeDocument/2006/math">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𝑡𝑜𝑡𝑎𝑙</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𝑑𝑜𝑐𝑠</m:t>
                        </m:r>
                      </m:e>
                    </m:d>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luyện</a:t>
                </a:r>
                <a:r>
                  <a:rPr lang="en-US" sz="1200" kern="1200" dirty="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smtClean="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14:m>
                  <m:oMath xmlns:m="http://schemas.openxmlformats.org/officeDocument/2006/math">
                    <m:r>
                      <a:rPr lang="en-US" sz="1200" i="1" kern="1200" smtClean="0">
                        <a:solidFill>
                          <a:schemeClr val="tx1"/>
                        </a:solidFill>
                        <a:effectLst/>
                        <a:latin typeface="Cambria Math" panose="02040503050406030204" pitchFamily="18" charset="0"/>
                        <a:ea typeface="+mn-ea"/>
                        <a:cs typeface="+mn-cs"/>
                      </a:rPr>
                      <m:t>𝑃</m:t>
                    </m:r>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𝑘</m:t>
                            </m:r>
                          </m:sub>
                        </m:sSub>
                        <m:r>
                          <a:rPr lang="en-US" sz="1200" i="1" kern="1200">
                            <a:solidFill>
                              <a:schemeClr val="tx1"/>
                            </a:solidFill>
                            <a:effectLst/>
                            <a:latin typeface="Cambria Math" panose="02040503050406030204" pitchFamily="18" charset="0"/>
                            <a:ea typeface="+mn-ea"/>
                            <a:cs typeface="+mn-cs"/>
                          </a:rPr>
                          <m:t> |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𝐶</m:t>
                            </m:r>
                          </m:e>
                          <m:sub>
                            <m:r>
                              <a:rPr lang="en-US" sz="1200" i="1" kern="1200">
                                <a:solidFill>
                                  <a:schemeClr val="tx1"/>
                                </a:solidFill>
                                <a:effectLst/>
                                <a:latin typeface="Cambria Math" panose="02040503050406030204" pitchFamily="18" charset="0"/>
                                <a:ea typeface="+mn-ea"/>
                                <a:cs typeface="+mn-cs"/>
                              </a:rPr>
                              <m:t>𝑖</m:t>
                            </m:r>
                          </m:sub>
                        </m:sSub>
                      </m:e>
                    </m:d>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cửa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𝑘</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𝐶</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a:t>
                </a:r>
              </a:p>
              <a:p>
                <a14:m>
                  <m:oMath xmlns:m="http://schemas.openxmlformats.org/officeDocument/2006/math">
                    <m:nary>
                      <m:naryPr>
                        <m:chr m:val="∑"/>
                        <m:limLoc m:val="subSup"/>
                        <m:supHide m:val="on"/>
                        <m:ctrlPr>
                          <a:rPr lang="en-US"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𝑗</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𝑑𝑜𝑐</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𝑠</m:t>
                            </m:r>
                          </m:e>
                          <m:sub>
                            <m:r>
                              <a:rPr lang="en-US" sz="1200" i="1" kern="1200">
                                <a:solidFill>
                                  <a:schemeClr val="tx1"/>
                                </a:solidFill>
                                <a:effectLst/>
                                <a:latin typeface="Cambria Math" panose="02040503050406030204" pitchFamily="18" charset="0"/>
                                <a:ea typeface="+mn-ea"/>
                                <a:cs typeface="+mn-cs"/>
                              </a:rPr>
                              <m:t>𝑖</m:t>
                            </m:r>
                          </m:sub>
                        </m:sSub>
                      </m:sub>
                      <m:sup/>
                      <m:e>
                        <m:r>
                          <a:rPr lang="en-US" sz="1200" i="1" kern="1200">
                            <a:solidFill>
                              <a:schemeClr val="tx1"/>
                            </a:solidFill>
                            <a:effectLst/>
                            <a:latin typeface="Cambria Math" panose="02040503050406030204" pitchFamily="18" charset="0"/>
                            <a:ea typeface="+mn-ea"/>
                            <a:cs typeface="+mn-cs"/>
                          </a:rPr>
                          <m:t>𝑡𝑓𝑖𝑑𝑓</m:t>
                        </m:r>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𝑘</m:t>
                            </m:r>
                          </m:sub>
                        </m:sSub>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𝑗</m:t>
                        </m:r>
                        <m:r>
                          <a:rPr lang="en-US" sz="1200" i="1" kern="1200">
                            <a:solidFill>
                              <a:schemeClr val="tx1"/>
                            </a:solidFill>
                            <a:effectLst/>
                            <a:latin typeface="Cambria Math" panose="02040503050406030204" pitchFamily="18" charset="0"/>
                            <a:ea typeface="+mn-ea"/>
                            <a:cs typeface="+mn-cs"/>
                          </a:rPr>
                          <m:t>)</m:t>
                        </m:r>
                      </m:e>
                    </m:nary>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TF-IDF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𝑘</m:t>
                        </m:r>
                      </m:sub>
                    </m:sSub>
                  </m:oMath>
                </a14:m>
                <a:r>
                  <a:rPr lang="en-US" sz="1200" kern="1200" dirty="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trong </a:t>
                </a:r>
                <a:r>
                  <a:rPr lang="en-US" sz="1200" kern="1200" dirty="0" err="1">
                    <a:solidFill>
                      <a:schemeClr val="tx1"/>
                    </a:solidFill>
                    <a:effectLst/>
                    <a:latin typeface="+mn-lt"/>
                    <a:ea typeface="+mn-ea"/>
                    <a:cs typeface="+mn-cs"/>
                  </a:rPr>
                  <a:t>tất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𝐶</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a:t>
                </a:r>
              </a:p>
              <a:p>
                <a14:m>
                  <m:oMath xmlns:m="http://schemas.openxmlformats.org/officeDocument/2006/math">
                    <m:nary>
                      <m:naryPr>
                        <m:chr m:val="∑"/>
                        <m:limLoc m:val="undOvr"/>
                        <m:supHide m:val="on"/>
                        <m:ctrlPr>
                          <a:rPr lang="en-US" sz="1200" i="1" kern="1200">
                            <a:solidFill>
                              <a:schemeClr val="tx1"/>
                            </a:solidFill>
                            <a:effectLst/>
                            <a:latin typeface="Cambria Math" panose="02040503050406030204" pitchFamily="18" charset="0"/>
                            <a:ea typeface="+mn-ea"/>
                            <a:cs typeface="+mn-cs"/>
                          </a:rPr>
                        </m:ctrlPr>
                      </m:naryPr>
                      <m:sub>
                        <m:r>
                          <a:rPr lang="en-US" sz="1200" i="1" kern="1200">
                            <a:solidFill>
                              <a:schemeClr val="tx1"/>
                            </a:solidFill>
                            <a:effectLst/>
                            <a:latin typeface="Cambria Math" panose="02040503050406030204" pitchFamily="18" charset="0"/>
                            <a:ea typeface="+mn-ea"/>
                            <a:cs typeface="+mn-cs"/>
                          </a:rPr>
                          <m:t>𝑗</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𝑑𝑜𝑐</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𝑠</m:t>
                            </m:r>
                          </m:e>
                          <m:sub>
                            <m:r>
                              <a:rPr lang="en-US" sz="1200" i="1" kern="1200">
                                <a:solidFill>
                                  <a:schemeClr val="tx1"/>
                                </a:solidFill>
                                <a:effectLst/>
                                <a:latin typeface="Cambria Math" panose="02040503050406030204" pitchFamily="18" charset="0"/>
                                <a:ea typeface="+mn-ea"/>
                                <a:cs typeface="+mn-cs"/>
                              </a:rPr>
                              <m:t>𝑖</m:t>
                            </m:r>
                          </m:sub>
                        </m:sSub>
                      </m:sub>
                      <m:sup/>
                      <m:e>
                        <m:r>
                          <a:rPr lang="en-US" sz="1200" i="1" kern="1200">
                            <a:solidFill>
                              <a:schemeClr val="tx1"/>
                            </a:solidFill>
                            <a:effectLst/>
                            <a:latin typeface="Cambria Math" panose="02040503050406030204" pitchFamily="18" charset="0"/>
                            <a:ea typeface="+mn-ea"/>
                            <a:cs typeface="+mn-cs"/>
                          </a:rPr>
                          <m:t>𝑇𝐹</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𝐼𝐷𝐹</m:t>
                        </m:r>
                        <m:r>
                          <a:rPr lang="en-US" sz="1200" i="1" kern="1200">
                            <a:solidFill>
                              <a:schemeClr val="tx1"/>
                            </a:solidFill>
                            <a:effectLst/>
                            <a:latin typeface="Cambria Math" panose="02040503050406030204" pitchFamily="18" charset="0"/>
                            <a:ea typeface="+mn-ea"/>
                            <a:cs typeface="+mn-cs"/>
                          </a:rPr>
                          <m:t> </m:t>
                        </m:r>
                        <m:r>
                          <a:rPr lang="en-US" sz="1200" i="1" kern="1200">
                            <a:solidFill>
                              <a:schemeClr val="tx1"/>
                            </a:solidFill>
                            <a:effectLst/>
                            <a:latin typeface="Cambria Math" panose="02040503050406030204" pitchFamily="18" charset="0"/>
                            <a:ea typeface="+mn-ea"/>
                            <a:cs typeface="+mn-cs"/>
                          </a:rPr>
                          <m:t>𝑡</m:t>
                        </m:r>
                        <m:r>
                          <a:rPr lang="en-US" sz="1200" i="1" kern="1200">
                            <a:solidFill>
                              <a:schemeClr val="tx1"/>
                            </a:solidFill>
                            <a:effectLst/>
                            <a:latin typeface="Cambria Math" panose="02040503050406030204" pitchFamily="18" charset="0"/>
                            <a:ea typeface="+mn-ea"/>
                            <a:cs typeface="+mn-cs"/>
                          </a:rPr>
                          <m:t>ổ</m:t>
                        </m:r>
                        <m:r>
                          <a:rPr lang="en-US" sz="1200" i="1" kern="1200">
                            <a:solidFill>
                              <a:schemeClr val="tx1"/>
                            </a:solidFill>
                            <a:effectLst/>
                            <a:latin typeface="Cambria Math" panose="02040503050406030204" pitchFamily="18" charset="0"/>
                            <a:ea typeface="+mn-ea"/>
                            <a:cs typeface="+mn-cs"/>
                          </a:rPr>
                          <m:t>𝑛𝑔</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𝑗</m:t>
                        </m:r>
                        <m:r>
                          <a:rPr lang="en-US" sz="1200" i="1" kern="1200">
                            <a:solidFill>
                              <a:schemeClr val="tx1"/>
                            </a:solidFill>
                            <a:effectLst/>
                            <a:latin typeface="Cambria Math" panose="02040503050406030204" pitchFamily="18" charset="0"/>
                            <a:ea typeface="+mn-ea"/>
                            <a:cs typeface="+mn-cs"/>
                          </a:rPr>
                          <m:t>)</m:t>
                        </m:r>
                      </m:e>
                    </m:nary>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TF-IDF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𝐶</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𝐶</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a:t>
                </a:r>
              </a:p>
              <a:p>
                <a14:m>
                  <m:oMath xmlns:m="http://schemas.openxmlformats.org/officeDocument/2006/math">
                    <m:d>
                      <m:dPr>
                        <m:begChr m:val="|"/>
                        <m:endChr m:val="|"/>
                        <m:ctrlPr>
                          <a:rPr lang="en-US" sz="1200" i="1" kern="1200">
                            <a:solidFill>
                              <a:schemeClr val="tx1"/>
                            </a:solidFill>
                            <a:effectLst/>
                            <a:latin typeface="Cambria Math" panose="02040503050406030204" pitchFamily="18" charset="0"/>
                            <a:ea typeface="+mn-ea"/>
                            <a:cs typeface="+mn-cs"/>
                          </a:rPr>
                        </m:ctrlPr>
                      </m:dPr>
                      <m:e>
                        <m:r>
                          <a:rPr lang="en-US" sz="1200" i="1" kern="1200">
                            <a:solidFill>
                              <a:schemeClr val="tx1"/>
                            </a:solidFill>
                            <a:effectLst/>
                            <a:latin typeface="Cambria Math" panose="02040503050406030204" pitchFamily="18" charset="0"/>
                            <a:ea typeface="+mn-ea"/>
                            <a:cs typeface="+mn-cs"/>
                          </a:rPr>
                          <m:t>𝑉</m:t>
                        </m:r>
                      </m:e>
                    </m:d>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điển</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r>
                  <a:rPr lang="en-US" sz="1100" kern="1200" dirty="0" err="1" smtClean="0">
                    <a:solidFill>
                      <a:schemeClr val="tx1"/>
                    </a:solidFill>
                    <a:effectLst/>
                    <a:latin typeface="+mn-lt"/>
                    <a:ea typeface="+mn-ea"/>
                    <a:cs typeface="+mn-cs"/>
                  </a:rPr>
                  <a:t>với</a:t>
                </a:r>
                <a:r>
                  <a:rPr lang="en-US" sz="1100" kern="1200" dirty="0" smtClean="0">
                    <a:solidFill>
                      <a:schemeClr val="tx1"/>
                    </a:solidFill>
                    <a:effectLst/>
                    <a:latin typeface="+mn-lt"/>
                    <a:ea typeface="+mn-ea"/>
                    <a:cs typeface="+mn-cs"/>
                  </a:rPr>
                  <a:t> M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vector </a:t>
                </a:r>
                <a:r>
                  <a:rPr lang="en-US" sz="1100" kern="1200" dirty="0" err="1" smtClean="0">
                    <a:solidFill>
                      <a:schemeClr val="tx1"/>
                    </a:solidFill>
                    <a:effectLst/>
                    <a:latin typeface="+mn-lt"/>
                    <a:ea typeface="+mn-ea"/>
                    <a:cs typeface="+mn-cs"/>
                  </a:rPr>
                  <a:t>đặc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trưng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trong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tập</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huấn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luyện</a:t>
                </a:r>
                <a:r>
                  <a:rPr lang="en-US" sz="1100" kern="1200" dirty="0" smtClean="0">
                    <a:solidFill>
                      <a:schemeClr val="tx1"/>
                    </a:solidFill>
                    <a:effectLst/>
                    <a:latin typeface="+mn-lt"/>
                    <a:ea typeface="+mn-ea"/>
                    <a:cs typeface="+mn-cs"/>
                  </a:rPr>
                  <a:t>, N </a:t>
                </a:r>
                <a:r>
                  <a:rPr lang="en-US" sz="1100" kern="1200" dirty="0" err="1" smtClean="0">
                    <a:solidFill>
                      <a:schemeClr val="tx1"/>
                    </a:solidFill>
                    <a:effectLst/>
                    <a:latin typeface="+mn-lt"/>
                    <a:ea typeface="+mn-ea"/>
                    <a:cs typeface="+mn-cs"/>
                  </a:rPr>
                  <a:t>là</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số</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đặc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trưng</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của</a:t>
                </a:r>
                <a:r>
                  <a:rPr lang="en-US" sz="1100" kern="1200" dirty="0" smtClean="0">
                    <a:solidFill>
                      <a:schemeClr val="tx1"/>
                    </a:solidFill>
                    <a:effectLst/>
                    <a:latin typeface="+mn-lt"/>
                    <a:ea typeface="+mn-ea"/>
                    <a:cs typeface="+mn-cs"/>
                  </a:rPr>
                  <a:t> vector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err="1" smtClean="0">
                    <a:solidFill>
                      <a:schemeClr val="tx1"/>
                    </a:solidFill>
                    <a:effectLst/>
                    <a:latin typeface="+mn-lt"/>
                    <a:ea typeface="+mn-ea"/>
                    <a:cs typeface="+mn-cs"/>
                  </a:rPr>
                  <a:t>Các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giá</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trị</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xác</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suất</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tiên</a:t>
                </a:r>
                <a:r>
                  <a:rPr lang="en-US" sz="1100" kern="1200" dirty="0" smtClean="0">
                    <a:solidFill>
                      <a:schemeClr val="tx1"/>
                    </a:solidFill>
                    <a:effectLst/>
                    <a:latin typeface="+mn-lt"/>
                    <a:ea typeface="+mn-ea"/>
                    <a:cs typeface="+mn-cs"/>
                  </a:rPr>
                  <a:t> </a:t>
                </a:r>
                <a:r>
                  <a:rPr lang="en-US" sz="1100" kern="1200" dirty="0" err="1" smtClean="0">
                    <a:solidFill>
                      <a:schemeClr val="tx1"/>
                    </a:solidFill>
                    <a:effectLst/>
                    <a:latin typeface="+mn-lt"/>
                    <a:ea typeface="+mn-ea"/>
                    <a:cs typeface="+mn-cs"/>
                  </a:rPr>
                  <a:t>nghiệm</a:t>
                </a:r>
                <a:r>
                  <a:rPr lang="en-US" sz="1100" kern="1200" dirty="0" smtClean="0">
                    <a:solidFill>
                      <a:schemeClr val="tx1"/>
                    </a:solidFill>
                    <a:effectLst/>
                    <a:latin typeface="+mn-lt"/>
                    <a:ea typeface="+mn-ea"/>
                    <a:cs typeface="+mn-cs"/>
                  </a:rPr>
                  <a:t> </a:t>
                </a:r>
                <a:r>
                  <a:rPr lang="en-US" sz="1100" i="0" kern="1200">
                    <a:solidFill>
                      <a:schemeClr val="tx1"/>
                    </a:solidFill>
                    <a:effectLst/>
                    <a:latin typeface="+mn-lt"/>
                    <a:ea typeface="+mn-ea"/>
                    <a:cs typeface="+mn-cs"/>
                  </a:rPr>
                  <a:t>𝑃(𝐶_𝑖)</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cho</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mỗi</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lớp</a:t>
                </a:r>
                <a:r>
                  <a:rPr lang="en-US" sz="1100" kern="1200" dirty="0">
                    <a:solidFill>
                      <a:schemeClr val="tx1"/>
                    </a:solidFill>
                    <a:effectLst/>
                    <a:latin typeface="+mn-lt"/>
                    <a:ea typeface="+mn-ea"/>
                    <a:cs typeface="+mn-cs"/>
                  </a:rPr>
                  <a:t> </a:t>
                </a:r>
                <a:r>
                  <a:rPr lang="en-US" sz="1100" i="0" kern="1200">
                    <a:solidFill>
                      <a:schemeClr val="tx1"/>
                    </a:solidFill>
                    <a:effectLst/>
                    <a:latin typeface="+mn-lt"/>
                    <a:ea typeface="+mn-ea"/>
                    <a:cs typeface="+mn-cs"/>
                  </a:rPr>
                  <a:t>𝐶_𝑖  </a:t>
                </a:r>
                <a:r>
                  <a:rPr lang="en-US" sz="1100" kern="1200" dirty="0" err="1">
                    <a:solidFill>
                      <a:schemeClr val="tx1"/>
                    </a:solidFill>
                    <a:effectLst/>
                    <a:latin typeface="+mn-lt"/>
                    <a:ea typeface="+mn-ea"/>
                    <a:cs typeface="+mn-cs"/>
                  </a:rPr>
                  <a:t>và</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Xác</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suất</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có</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điều</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kiện</a:t>
                </a:r>
                <a:r>
                  <a:rPr lang="en-US" sz="1100" kern="1200" dirty="0">
                    <a:solidFill>
                      <a:schemeClr val="tx1"/>
                    </a:solidFill>
                    <a:effectLst/>
                    <a:latin typeface="+mn-lt"/>
                    <a:ea typeface="+mn-ea"/>
                    <a:cs typeface="+mn-cs"/>
                  </a:rPr>
                  <a:t> </a:t>
                </a:r>
                <a:r>
                  <a:rPr lang="en-US" sz="1100" i="0" kern="1200">
                    <a:solidFill>
                      <a:schemeClr val="tx1"/>
                    </a:solidFill>
                    <a:effectLst/>
                    <a:latin typeface="+mn-lt"/>
                    <a:ea typeface="+mn-ea"/>
                    <a:cs typeface="+mn-cs"/>
                  </a:rPr>
                  <a:t>𝑃(𝑥_𝑘 ┤| 𝐶_𝑖)</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cho</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mỗi</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từ</a:t>
                </a:r>
                <a:r>
                  <a:rPr lang="en-US" sz="1100" kern="1200" dirty="0">
                    <a:solidFill>
                      <a:schemeClr val="tx1"/>
                    </a:solidFill>
                    <a:effectLst/>
                    <a:latin typeface="+mn-lt"/>
                    <a:ea typeface="+mn-ea"/>
                    <a:cs typeface="+mn-cs"/>
                  </a:rPr>
                  <a:t> </a:t>
                </a:r>
                <a:r>
                  <a:rPr lang="en-US" sz="1100" i="0" kern="1200">
                    <a:solidFill>
                      <a:schemeClr val="tx1"/>
                    </a:solidFill>
                    <a:effectLst/>
                    <a:latin typeface="+mn-lt"/>
                    <a:ea typeface="+mn-ea"/>
                    <a:cs typeface="+mn-cs"/>
                  </a:rPr>
                  <a:t>𝑥_𝑘</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trong</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mỗi</a:t>
                </a:r>
                <a:r>
                  <a:rPr lang="en-US" sz="1100" kern="1200" dirty="0">
                    <a:solidFill>
                      <a:schemeClr val="tx1"/>
                    </a:solidFill>
                    <a:effectLst/>
                    <a:latin typeface="+mn-lt"/>
                    <a:ea typeface="+mn-ea"/>
                    <a:cs typeface="+mn-cs"/>
                  </a:rPr>
                  <a:t> </a:t>
                </a:r>
                <a:r>
                  <a:rPr lang="en-US" sz="1100" kern="1200" dirty="0" err="1">
                    <a:solidFill>
                      <a:schemeClr val="tx1"/>
                    </a:solidFill>
                    <a:effectLst/>
                    <a:latin typeface="+mn-lt"/>
                    <a:ea typeface="+mn-ea"/>
                    <a:cs typeface="+mn-cs"/>
                  </a:rPr>
                  <a:t>lớp</a:t>
                </a:r>
                <a:r>
                  <a:rPr lang="en-US" sz="1100" kern="1200" dirty="0">
                    <a:solidFill>
                      <a:schemeClr val="tx1"/>
                    </a:solidFill>
                    <a:effectLst/>
                    <a:latin typeface="+mn-lt"/>
                    <a:ea typeface="+mn-ea"/>
                    <a:cs typeface="+mn-cs"/>
                  </a:rPr>
                  <a:t> </a:t>
                </a:r>
                <a:r>
                  <a:rPr lang="en-US" sz="1100" i="0" kern="1200">
                    <a:solidFill>
                      <a:schemeClr val="tx1"/>
                    </a:solidFill>
                    <a:effectLst/>
                    <a:latin typeface="+mn-lt"/>
                    <a:ea typeface="+mn-ea"/>
                    <a:cs typeface="+mn-cs"/>
                  </a:rPr>
                  <a:t>𝐶_𝑖</a:t>
                </a:r>
                <a:r>
                  <a:rPr lang="en-US" sz="1100" kern="1200" dirty="0" smtClean="0">
                    <a:solidFill>
                      <a:schemeClr val="tx1"/>
                    </a:solidFill>
                    <a:effectLst/>
                    <a:latin typeface="+mn-lt"/>
                    <a:ea typeface="+mn-ea"/>
                    <a:cs typeface="+mn-cs"/>
                  </a:rPr>
                  <a:t>.</a:t>
                </a:r>
              </a:p>
              <a:p>
                <a:r>
                  <a:rPr lang="en-US" sz="1200" i="0" kern="1200" smtClean="0">
                    <a:solidFill>
                      <a:schemeClr val="tx1"/>
                    </a:solidFill>
                    <a:effectLst/>
                    <a:latin typeface="+mn-lt"/>
                    <a:ea typeface="+mn-ea"/>
                    <a:cs typeface="+mn-cs"/>
                  </a:rPr>
                  <a:t>|</a:t>
                </a:r>
                <a:r>
                  <a:rPr lang="en-US" sz="1200" i="0" kern="1200">
                    <a:solidFill>
                      <a:schemeClr val="tx1"/>
                    </a:solidFill>
                    <a:effectLst/>
                    <a:latin typeface="+mn-lt"/>
                    <a:ea typeface="+mn-ea"/>
                    <a:cs typeface="+mn-cs"/>
                  </a:rPr>
                  <a:t>𝑑𝑜𝑐𝑠_𝑖 |</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luyện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𝐶_𝑖</a:t>
                </a:r>
                <a:r>
                  <a:rPr lang="en-US" sz="1200" kern="1200" dirty="0">
                    <a:solidFill>
                      <a:schemeClr val="tx1"/>
                    </a:solidFill>
                    <a:effectLst/>
                    <a:latin typeface="+mn-lt"/>
                    <a:ea typeface="+mn-ea"/>
                    <a:cs typeface="+mn-cs"/>
                  </a:rPr>
                  <a:t>.</a:t>
                </a:r>
              </a:p>
              <a:p>
                <a:r>
                  <a:rPr lang="en-US" sz="1200" i="0" kern="1200">
                    <a:solidFill>
                      <a:schemeClr val="tx1"/>
                    </a:solidFill>
                    <a:effectLst/>
                    <a:latin typeface="+mn-lt"/>
                    <a:ea typeface="+mn-ea"/>
                    <a:cs typeface="+mn-cs"/>
                  </a:rPr>
                  <a:t>|𝑡𝑜𝑡𝑎𝑙 𝑑𝑜𝑐𝑠|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huấn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luyện</a:t>
                </a:r>
                <a:r>
                  <a:rPr lang="en-US" sz="1200" kern="1200" dirty="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a:t>
                </a:r>
              </a:p>
              <a:p>
                <a:r>
                  <a:rPr lang="en-US" sz="1200" i="0" kern="1200" smtClean="0">
                    <a:solidFill>
                      <a:schemeClr val="tx1"/>
                    </a:solidFill>
                    <a:effectLst/>
                    <a:latin typeface="+mn-lt"/>
                    <a:ea typeface="+mn-ea"/>
                    <a:cs typeface="+mn-cs"/>
                  </a:rPr>
                  <a:t>𝑃</a:t>
                </a:r>
                <a:r>
                  <a:rPr lang="en-US" sz="1200" i="0" kern="1200">
                    <a:solidFill>
                      <a:schemeClr val="tx1"/>
                    </a:solidFill>
                    <a:effectLst/>
                    <a:latin typeface="+mn-lt"/>
                    <a:ea typeface="+mn-ea"/>
                    <a:cs typeface="+mn-cs"/>
                  </a:rPr>
                  <a:t>(𝑥_𝑘  | 𝐶_𝑖 )</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cửa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𝑥_𝑘</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𝐶_𝑖</a:t>
                </a:r>
                <a:r>
                  <a:rPr lang="en-US" sz="1200" kern="1200" dirty="0">
                    <a:solidFill>
                      <a:schemeClr val="tx1"/>
                    </a:solidFill>
                    <a:effectLst/>
                    <a:latin typeface="+mn-lt"/>
                    <a:ea typeface="+mn-ea"/>
                    <a:cs typeface="+mn-cs"/>
                  </a:rPr>
                  <a:t>.</a:t>
                </a:r>
              </a:p>
              <a:p>
                <a:r>
                  <a:rPr lang="en-US" sz="1200" i="0" kern="1200">
                    <a:solidFill>
                      <a:schemeClr val="tx1"/>
                    </a:solidFill>
                    <a:effectLst/>
                    <a:latin typeface="+mn-lt"/>
                    <a:ea typeface="+mn-ea"/>
                    <a:cs typeface="+mn-cs"/>
                  </a:rPr>
                  <a:t>∑2_(𝑗∈𝑑𝑜𝑐𝑠_𝑖)▒〖𝑡𝑓𝑖𝑑𝑓(𝑥_𝑘, 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TF-IDF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𝑥_𝑘</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𝐶_𝑖</a:t>
                </a:r>
                <a:r>
                  <a:rPr lang="en-US" sz="1200" kern="1200" dirty="0">
                    <a:solidFill>
                      <a:schemeClr val="tx1"/>
                    </a:solidFill>
                    <a:effectLst/>
                    <a:latin typeface="+mn-lt"/>
                    <a:ea typeface="+mn-ea"/>
                    <a:cs typeface="+mn-cs"/>
                  </a:rPr>
                  <a:t>.</a:t>
                </a:r>
              </a:p>
              <a:p>
                <a:r>
                  <a:rPr lang="en-US" sz="1200" i="0" kern="1200">
                    <a:solidFill>
                      <a:schemeClr val="tx1"/>
                    </a:solidFill>
                    <a:effectLst/>
                    <a:latin typeface="+mn-lt"/>
                    <a:ea typeface="+mn-ea"/>
                    <a:cs typeface="+mn-cs"/>
                  </a:rPr>
                  <a:t>∑1_(𝑗∈𝑑𝑜𝑐𝑠_𝑖)▒〖𝑇𝐹−𝐼𝐷𝐹 𝑡ổ𝑛𝑔(𝑗)〗</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cả</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trị</a:t>
                </a:r>
                <a:r>
                  <a:rPr lang="en-US" sz="1200" kern="1200" dirty="0">
                    <a:solidFill>
                      <a:schemeClr val="tx1"/>
                    </a:solidFill>
                    <a:effectLst/>
                    <a:latin typeface="+mn-lt"/>
                    <a:ea typeface="+mn-ea"/>
                    <a:cs typeface="+mn-cs"/>
                  </a:rPr>
                  <a:t> TF-IDF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mọi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𝐶_𝑖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Biểu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thị</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trọng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𝐶_𝑖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chuẩn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hóa</a:t>
                </a:r>
                <a:r>
                  <a:rPr lang="en-US" sz="1200" kern="1200" dirty="0">
                    <a:solidFill>
                      <a:schemeClr val="tx1"/>
                    </a:solidFill>
                    <a:effectLst/>
                    <a:latin typeface="+mn-lt"/>
                    <a:ea typeface="+mn-ea"/>
                    <a:cs typeface="+mn-cs"/>
                  </a:rPr>
                  <a:t>.</a:t>
                </a:r>
              </a:p>
              <a:p>
                <a:r>
                  <a:rPr lang="en-US" sz="1200" i="0" kern="1200">
                    <a:solidFill>
                      <a:schemeClr val="tx1"/>
                    </a:solidFill>
                    <a:effectLst/>
                    <a:latin typeface="+mn-lt"/>
                    <a:ea typeface="+mn-ea"/>
                    <a:cs typeface="+mn-cs"/>
                  </a:rPr>
                  <a:t>|𝑉|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Kích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thước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tổng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duy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điển</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601AA11D-67B7-43CA-BC23-8F5EA0E7E4B9}" type="slidenum">
              <a:rPr lang="en-US" smtClean="0"/>
              <a:t>11</a:t>
            </a:fld>
            <a:endParaRPr lang="en-US"/>
          </a:p>
        </p:txBody>
      </p:sp>
    </p:spTree>
    <p:extLst>
      <p:ext uri="{BB962C8B-B14F-4D97-AF65-F5344CB8AC3E}">
        <p14:creationId xmlns:p14="http://schemas.microsoft.com/office/powerpoint/2010/main" val="38656791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sz="1200" i="1" kern="1200" smtClean="0">
                        <a:solidFill>
                          <a:schemeClr val="tx1"/>
                        </a:solidFill>
                        <a:effectLst/>
                        <a:latin typeface="Cambria Math" panose="02040503050406030204" pitchFamily="18" charset="0"/>
                        <a:ea typeface="+mn-ea"/>
                        <a:cs typeface="+mn-cs"/>
                      </a:rPr>
                      <m:t>𝑋</m:t>
                    </m:r>
                    <m:r>
                      <a:rPr lang="en-US" sz="1200" i="1" kern="1200" smtClean="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 …,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𝑁</m:t>
                        </m:r>
                      </m:sub>
                    </m:sSub>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vector TF-IDF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a:t>
                </a:r>
              </a:p>
              <a:p>
                <a14:m>
                  <m:oMath xmlns:m="http://schemas.openxmlformats.org/officeDocument/2006/math">
                    <m:r>
                      <a:rPr lang="en-US" sz="1200" i="1" kern="1200">
                        <a:solidFill>
                          <a:schemeClr val="tx1"/>
                        </a:solidFill>
                        <a:effectLst/>
                        <a:latin typeface="Cambria Math" panose="02040503050406030204" pitchFamily="18" charset="0"/>
                        <a:ea typeface="+mn-ea"/>
                        <a:cs typeface="+mn-cs"/>
                      </a:rPr>
                      <m:t>𝑃</m:t>
                    </m:r>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𝐶</m:t>
                        </m:r>
                      </m:e>
                      <m:sub>
                        <m:r>
                          <a:rPr lang="en-US" sz="1200" i="1" kern="1200">
                            <a:solidFill>
                              <a:schemeClr val="tx1"/>
                            </a:solidFill>
                            <a:effectLst/>
                            <a:latin typeface="Cambria Math" panose="02040503050406030204" pitchFamily="18" charset="0"/>
                            <a:ea typeface="+mn-ea"/>
                            <a:cs typeface="+mn-cs"/>
                          </a:rPr>
                          <m:t>𝑖</m:t>
                        </m:r>
                      </m:sub>
                    </m:sSub>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𝐶</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14:m>
                  <m:oMath xmlns:m="http://schemas.openxmlformats.org/officeDocument/2006/math">
                    <m:r>
                      <a:rPr lang="en-US" sz="1200" i="1" kern="1200">
                        <a:solidFill>
                          <a:schemeClr val="tx1"/>
                        </a:solidFill>
                        <a:effectLst/>
                        <a:latin typeface="Cambria Math" panose="02040503050406030204" pitchFamily="18" charset="0"/>
                        <a:ea typeface="+mn-ea"/>
                        <a:cs typeface="+mn-cs"/>
                      </a:rPr>
                      <m:t>𝑃</m:t>
                    </m:r>
                    <m:d>
                      <m:dPr>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𝑘</m:t>
                            </m:r>
                          </m:sub>
                        </m:sSub>
                        <m:r>
                          <a:rPr lang="en-US" sz="1200" i="1" kern="1200">
                            <a:solidFill>
                              <a:schemeClr val="tx1"/>
                            </a:solidFill>
                            <a:effectLst/>
                            <a:latin typeface="Cambria Math" panose="02040503050406030204" pitchFamily="18" charset="0"/>
                            <a:ea typeface="+mn-ea"/>
                            <a:cs typeface="+mn-cs"/>
                          </a:rPr>
                          <m:t> | </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𝐶</m:t>
                            </m:r>
                          </m:e>
                          <m:sub>
                            <m:r>
                              <a:rPr lang="en-US" sz="1200" i="1" kern="1200">
                                <a:solidFill>
                                  <a:schemeClr val="tx1"/>
                                </a:solidFill>
                                <a:effectLst/>
                                <a:latin typeface="Cambria Math" panose="02040503050406030204" pitchFamily="18" charset="0"/>
                                <a:ea typeface="+mn-ea"/>
                                <a:cs typeface="+mn-cs"/>
                              </a:rPr>
                              <m:t>𝑖</m:t>
                            </m:r>
                          </m:sub>
                        </m:sSub>
                      </m:e>
                    </m:d>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𝑘</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𝐶</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Dựa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vector </a:t>
                </a:r>
                <a:r>
                  <a:rPr lang="en-US" sz="1200" kern="1200" dirty="0" err="1" smtClean="0">
                    <a:solidFill>
                      <a:schemeClr val="tx1"/>
                    </a:solidFill>
                    <a:effectLst/>
                    <a:latin typeface="+mn-lt"/>
                    <a:ea typeface="+mn-ea"/>
                    <a:cs typeface="+mn-cs"/>
                  </a:rPr>
                  <a:t>đặc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xác</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suất</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hậu</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nghiệm</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thuộc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chọn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lớp</a:t>
                </a:r>
                <a:r>
                  <a:rPr lang="en-US" sz="1200" kern="1200" dirty="0" smtClean="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𝐶</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hậu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thức</a:t>
                </a:r>
                <a:r>
                  <a:rPr lang="en-US" sz="1200" kern="1200" dirty="0">
                    <a:solidFill>
                      <a:schemeClr val="tx1"/>
                    </a:solidFill>
                    <a:effectLst/>
                    <a:latin typeface="+mn-lt"/>
                    <a:ea typeface="+mn-ea"/>
                    <a:cs typeface="+mn-cs"/>
                  </a:rPr>
                  <a:t> </a:t>
                </a:r>
                <a14:m>
                  <m:oMath xmlns:m="http://schemas.openxmlformats.org/officeDocument/2006/math">
                    <m:acc>
                      <m:accPr>
                        <m:chr m:val="̂"/>
                        <m:ctrlPr>
                          <a:rPr lang="en-US" sz="1200" i="1" kern="1200">
                            <a:solidFill>
                              <a:schemeClr val="tx1"/>
                            </a:solidFill>
                            <a:effectLst/>
                            <a:latin typeface="Cambria Math" panose="02040503050406030204" pitchFamily="18" charset="0"/>
                            <a:ea typeface="+mn-ea"/>
                            <a:cs typeface="+mn-cs"/>
                          </a:rPr>
                        </m:ctrlPr>
                      </m:accPr>
                      <m:e>
                        <m:r>
                          <a:rPr lang="en-US" sz="1200" i="1" kern="1200">
                            <a:solidFill>
                              <a:schemeClr val="tx1"/>
                            </a:solidFill>
                            <a:effectLst/>
                            <a:latin typeface="Cambria Math" panose="02040503050406030204" pitchFamily="18" charset="0"/>
                            <a:ea typeface="+mn-ea"/>
                            <a:cs typeface="+mn-cs"/>
                          </a:rPr>
                          <m:t>𝐶</m:t>
                        </m:r>
                      </m:e>
                    </m:acc>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𝑎𝑟𝑔</m:t>
                    </m:r>
                    <m:func>
                      <m:funcPr>
                        <m:ctrlPr>
                          <a:rPr lang="en-US" sz="1200" i="1" kern="1200">
                            <a:solidFill>
                              <a:schemeClr val="tx1"/>
                            </a:solidFill>
                            <a:effectLst/>
                            <a:latin typeface="Cambria Math" panose="02040503050406030204" pitchFamily="18" charset="0"/>
                            <a:ea typeface="+mn-ea"/>
                            <a:cs typeface="+mn-cs"/>
                          </a:rPr>
                        </m:ctrlPr>
                      </m:funcPr>
                      <m:fName>
                        <m:limLow>
                          <m:limLowPr>
                            <m:ctrlPr>
                              <a:rPr lang="en-US" sz="1200" i="1" kern="1200">
                                <a:solidFill>
                                  <a:schemeClr val="tx1"/>
                                </a:solidFill>
                                <a:effectLst/>
                                <a:latin typeface="Cambria Math" panose="02040503050406030204" pitchFamily="18" charset="0"/>
                                <a:ea typeface="+mn-ea"/>
                                <a:cs typeface="+mn-cs"/>
                              </a:rPr>
                            </m:ctrlPr>
                          </m:limLowPr>
                          <m:e>
                            <m:r>
                              <m:rPr>
                                <m:sty m:val="p"/>
                              </m:rPr>
                              <a:rPr lang="en-US" sz="1200" kern="1200">
                                <a:solidFill>
                                  <a:schemeClr val="tx1"/>
                                </a:solidFill>
                                <a:effectLst/>
                                <a:latin typeface="Cambria Math" panose="02040503050406030204" pitchFamily="18" charset="0"/>
                                <a:ea typeface="+mn-ea"/>
                                <a:cs typeface="+mn-cs"/>
                              </a:rPr>
                              <m:t>max</m:t>
                            </m:r>
                          </m:e>
                          <m:lim>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𝐶</m:t>
                                </m:r>
                              </m:e>
                              <m:sub>
                                <m:r>
                                  <a:rPr lang="en-US" sz="1200" i="1" kern="1200">
                                    <a:solidFill>
                                      <a:schemeClr val="tx1"/>
                                    </a:solidFill>
                                    <a:effectLst/>
                                    <a:latin typeface="Cambria Math" panose="02040503050406030204" pitchFamily="18" charset="0"/>
                                    <a:ea typeface="+mn-ea"/>
                                    <a:cs typeface="+mn-cs"/>
                                  </a:rPr>
                                  <m:t>𝑖</m:t>
                                </m:r>
                              </m:sub>
                            </m:sSub>
                          </m:lim>
                        </m:limLow>
                      </m:fName>
                      <m:e>
                        <m:r>
                          <a:rPr lang="en-US" sz="1200" i="1" kern="1200">
                            <a:solidFill>
                              <a:schemeClr val="tx1"/>
                            </a:solidFill>
                            <a:effectLst/>
                            <a:latin typeface="Cambria Math" panose="02040503050406030204" pitchFamily="18" charset="0"/>
                            <a:ea typeface="+mn-ea"/>
                            <a:cs typeface="+mn-cs"/>
                          </a:rPr>
                          <m:t>𝑃</m:t>
                        </m:r>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𝐶</m:t>
                            </m:r>
                          </m:e>
                          <m:sub>
                            <m:r>
                              <a:rPr lang="en-US" sz="1200" i="1" kern="1200">
                                <a:solidFill>
                                  <a:schemeClr val="tx1"/>
                                </a:solidFill>
                                <a:effectLst/>
                                <a:latin typeface="Cambria Math" panose="02040503050406030204" pitchFamily="18" charset="0"/>
                                <a:ea typeface="+mn-ea"/>
                                <a:cs typeface="+mn-cs"/>
                              </a:rPr>
                              <m:t>𝑖</m:t>
                            </m:r>
                          </m:sub>
                        </m:sSub>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𝑋</m:t>
                        </m:r>
                        <m:r>
                          <a:rPr lang="en-US" sz="1200" i="1" kern="1200">
                            <a:solidFill>
                              <a:schemeClr val="tx1"/>
                            </a:solidFill>
                            <a:effectLst/>
                            <a:latin typeface="Cambria Math" panose="02040503050406030204" pitchFamily="18" charset="0"/>
                            <a:ea typeface="+mn-ea"/>
                            <a:cs typeface="+mn-cs"/>
                          </a:rPr>
                          <m:t>)</m:t>
                        </m:r>
                      </m:e>
                    </m:func>
                  </m:oMath>
                </a14:m>
                <a:r>
                  <a:rPr lang="en-US"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Dự</a:t>
                </a:r>
                <a:r>
                  <a:rPr lang="en-US" dirty="0" smtClean="0"/>
                  <a:t> </a:t>
                </a:r>
                <a:r>
                  <a:rPr lang="en-US" dirty="0" err="1" smtClean="0"/>
                  <a:t>đoán</a:t>
                </a:r>
                <a:r>
                  <a:rPr lang="en-US" dirty="0" smtClean="0"/>
                  <a:t> </a:t>
                </a:r>
                <a:r>
                  <a:rPr lang="en-US" dirty="0" err="1" smtClean="0"/>
                  <a:t>lớp</a:t>
                </a:r>
                <a:r>
                  <a:rPr lang="en-US" dirty="0" smtClean="0"/>
                  <a:t> </a:t>
                </a:r>
                <a14:m>
                  <m:oMath xmlns:m="http://schemas.openxmlformats.org/officeDocument/2006/math">
                    <m:acc>
                      <m:accPr>
                        <m:chr m:val="̂"/>
                        <m:ctrlPr>
                          <a:rPr lang="en-US" sz="1200" i="1" kern="1200" smtClean="0">
                            <a:solidFill>
                              <a:schemeClr val="tx1"/>
                            </a:solidFill>
                            <a:effectLst/>
                            <a:latin typeface="Cambria Math" panose="02040503050406030204" pitchFamily="18" charset="0"/>
                            <a:ea typeface="+mn-ea"/>
                            <a:cs typeface="+mn-cs"/>
                          </a:rPr>
                        </m:ctrlPr>
                      </m:accPr>
                      <m:e>
                        <m:r>
                          <a:rPr lang="en-US" sz="1200" i="1" kern="1200">
                            <a:solidFill>
                              <a:schemeClr val="tx1"/>
                            </a:solidFill>
                            <a:effectLst/>
                            <a:latin typeface="Cambria Math" panose="02040503050406030204" pitchFamily="18" charset="0"/>
                            <a:ea typeface="+mn-ea"/>
                            <a:cs typeface="+mn-cs"/>
                          </a:rPr>
                          <m:t>𝐶</m:t>
                        </m:r>
                      </m:e>
                    </m:acc>
                  </m:oMath>
                </a14:m>
                <a:r>
                  <a:rPr lang="en-US" dirty="0" smtClean="0"/>
                  <a:t> là </a:t>
                </a:r>
                <a:r>
                  <a:rPr lang="en-US" sz="1200" kern="1200" dirty="0" smtClean="0">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𝐶</m:t>
                        </m:r>
                      </m:e>
                      <m:sub>
                        <m:r>
                          <a:rPr lang="en-US" sz="1200" i="1" kern="1200">
                            <a:solidFill>
                              <a:schemeClr val="tx1"/>
                            </a:solidFill>
                            <a:effectLst/>
                            <a:latin typeface="Cambria Math" panose="02040503050406030204" pitchFamily="18" charset="0"/>
                            <a:ea typeface="+mn-ea"/>
                            <a:cs typeface="+mn-cs"/>
                          </a:rPr>
                          <m:t>𝑖</m:t>
                        </m:r>
                      </m:sub>
                    </m:sSub>
                    <m:r>
                      <a:rPr lang="en-US" sz="1200" b="0" i="0" kern="1200" smtClean="0">
                        <a:solidFill>
                          <a:schemeClr val="tx1"/>
                        </a:solidFill>
                        <a:effectLst/>
                        <a:latin typeface="Cambria Math" panose="02040503050406030204" pitchFamily="18" charset="0"/>
                        <a:ea typeface="+mn-ea"/>
                        <a:cs typeface="+mn-cs"/>
                      </a:rPr>
                      <m:t> </m:t>
                    </m:r>
                  </m:oMath>
                </a14:m>
                <a:r>
                  <a:rPr lang="en-US" dirty="0" smtClean="0"/>
                  <a:t>có </a:t>
                </a:r>
                <a:r>
                  <a:rPr lang="en-US" dirty="0" err="1" smtClean="0"/>
                  <a:t>xác</a:t>
                </a:r>
                <a:r>
                  <a:rPr lang="en-US" dirty="0" smtClean="0"/>
                  <a:t> </a:t>
                </a:r>
                <a:r>
                  <a:rPr lang="en-US" dirty="0" err="1" smtClean="0"/>
                  <a:t>suất</a:t>
                </a:r>
                <a:r>
                  <a:rPr lang="en-US" dirty="0" smtClean="0"/>
                  <a:t> </a:t>
                </a:r>
                <a:r>
                  <a:rPr lang="en-US" dirty="0" err="1" smtClean="0"/>
                  <a:t>có</a:t>
                </a:r>
                <a:r>
                  <a:rPr lang="en-US" dirty="0" smtClean="0"/>
                  <a:t> </a:t>
                </a:r>
                <a:r>
                  <a:rPr lang="en-US" dirty="0" err="1" smtClean="0"/>
                  <a:t>điều</a:t>
                </a:r>
                <a:r>
                  <a:rPr lang="en-US" dirty="0" smtClean="0"/>
                  <a:t> </a:t>
                </a:r>
                <a:r>
                  <a:rPr lang="en-US" dirty="0" err="1" smtClean="0"/>
                  <a:t>kiện</a:t>
                </a:r>
                <a:r>
                  <a:rPr lang="en-US" dirty="0" smtClean="0"/>
                  <a:t> </a:t>
                </a:r>
                <a14:m>
                  <m:oMath xmlns:m="http://schemas.openxmlformats.org/officeDocument/2006/math">
                    <m:r>
                      <a:rPr lang="en-US" sz="1200" i="1" kern="1200" smtClean="0">
                        <a:solidFill>
                          <a:schemeClr val="tx1"/>
                        </a:solidFill>
                        <a:effectLst/>
                        <a:latin typeface="Cambria Math" panose="02040503050406030204" pitchFamily="18" charset="0"/>
                        <a:ea typeface="+mn-ea"/>
                        <a:cs typeface="+mn-cs"/>
                      </a:rPr>
                      <m:t>𝑃</m:t>
                    </m:r>
                    <m:d>
                      <m:dPr>
                        <m:ctrlPr>
                          <a:rPr lang="en-US" sz="1200" i="1" kern="1200" smtClean="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𝐶</m:t>
                            </m:r>
                          </m:e>
                          <m:sub>
                            <m:r>
                              <a:rPr lang="en-US" sz="1200" i="1" kern="1200">
                                <a:solidFill>
                                  <a:schemeClr val="tx1"/>
                                </a:solidFill>
                                <a:effectLst/>
                                <a:latin typeface="Cambria Math" panose="02040503050406030204" pitchFamily="18" charset="0"/>
                                <a:ea typeface="+mn-ea"/>
                                <a:cs typeface="+mn-cs"/>
                              </a:rPr>
                              <m:t>𝑖</m:t>
                            </m:r>
                          </m:sub>
                        </m:sSub>
                      </m:e>
                      <m:e>
                        <m:r>
                          <a:rPr lang="en-US" sz="1200" i="1" kern="1200">
                            <a:solidFill>
                              <a:schemeClr val="tx1"/>
                            </a:solidFill>
                            <a:effectLst/>
                            <a:latin typeface="Cambria Math" panose="02040503050406030204" pitchFamily="18" charset="0"/>
                            <a:ea typeface="+mn-ea"/>
                            <a:cs typeface="+mn-cs"/>
                          </a:rPr>
                          <m:t>𝑋</m:t>
                        </m:r>
                      </m:e>
                    </m:d>
                  </m:oMath>
                </a14:m>
                <a:r>
                  <a:rPr lang="en-US" dirty="0" smtClean="0"/>
                  <a:t> lớn </a:t>
                </a:r>
                <a:r>
                  <a:rPr lang="en-US" dirty="0" err="1" smtClean="0"/>
                  <a:t>nhất</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Công</a:t>
                </a:r>
                <a:r>
                  <a:rPr lang="en-US" dirty="0" smtClean="0"/>
                  <a:t> </a:t>
                </a:r>
                <a:r>
                  <a:rPr lang="en-US" dirty="0" err="1" smtClean="0"/>
                  <a:t>thức</a:t>
                </a:r>
                <a:r>
                  <a:rPr lang="en-US" dirty="0" smtClean="0"/>
                  <a:t> </a:t>
                </a:r>
                <a:r>
                  <a:rPr lang="en-US" dirty="0" err="1" smtClean="0"/>
                  <a:t>này</a:t>
                </a:r>
                <a:r>
                  <a:rPr lang="en-US" dirty="0" smtClean="0"/>
                  <a:t> </a:t>
                </a:r>
                <a:r>
                  <a:rPr lang="en-US" dirty="0" err="1" smtClean="0"/>
                  <a:t>chỉ</a:t>
                </a:r>
                <a:r>
                  <a:rPr lang="en-US" dirty="0" smtClean="0"/>
                  <a:t> </a:t>
                </a:r>
                <a:r>
                  <a:rPr lang="en-US" dirty="0" err="1" smtClean="0"/>
                  <a:t>ra</a:t>
                </a:r>
                <a:r>
                  <a:rPr lang="en-US" dirty="0" smtClean="0"/>
                  <a:t> </a:t>
                </a:r>
                <a:r>
                  <a:rPr lang="en-US" dirty="0" err="1" smtClean="0"/>
                  <a:t>rằng</a:t>
                </a:r>
                <a:r>
                  <a:rPr lang="en-US" dirty="0" smtClean="0"/>
                  <a:t>, </a:t>
                </a:r>
                <a:r>
                  <a:rPr lang="en-US" dirty="0" err="1" smtClean="0"/>
                  <a:t>trong</a:t>
                </a:r>
                <a:r>
                  <a:rPr lang="en-US" dirty="0" smtClean="0"/>
                  <a:t> </a:t>
                </a:r>
                <a:r>
                  <a:rPr lang="en-US" dirty="0" err="1" smtClean="0"/>
                  <a:t>một</a:t>
                </a:r>
                <a:r>
                  <a:rPr lang="en-US" dirty="0" smtClean="0"/>
                  <a:t> </a:t>
                </a:r>
                <a:r>
                  <a:rPr lang="en-US" dirty="0" err="1" smtClean="0"/>
                  <a:t>bài</a:t>
                </a:r>
                <a:r>
                  <a:rPr lang="en-US" dirty="0" smtClean="0"/>
                  <a:t> </a:t>
                </a:r>
                <a:r>
                  <a:rPr lang="en-US" dirty="0" err="1" smtClean="0"/>
                  <a:t>toán</a:t>
                </a:r>
                <a:r>
                  <a:rPr lang="en-US" dirty="0" smtClean="0"/>
                  <a:t> </a:t>
                </a:r>
                <a:r>
                  <a:rPr lang="en-US" dirty="0" err="1" smtClean="0"/>
                  <a:t>phân</a:t>
                </a:r>
                <a:r>
                  <a:rPr lang="en-US" dirty="0" smtClean="0"/>
                  <a:t> </a:t>
                </a:r>
                <a:r>
                  <a:rPr lang="en-US" dirty="0" err="1" smtClean="0"/>
                  <a:t>loại</a:t>
                </a:r>
                <a:r>
                  <a:rPr lang="en-US" dirty="0" smtClean="0"/>
                  <a:t>, </a:t>
                </a:r>
                <a:r>
                  <a:rPr lang="en-US" dirty="0" err="1" smtClean="0"/>
                  <a:t>lớp</a:t>
                </a:r>
                <a:r>
                  <a:rPr lang="en-US" dirty="0" smtClean="0"/>
                  <a:t> </a:t>
                </a:r>
                <a:r>
                  <a:rPr lang="en-US" dirty="0" err="1" smtClean="0"/>
                  <a:t>dự</a:t>
                </a:r>
                <a:r>
                  <a:rPr lang="en-US" dirty="0" smtClean="0"/>
                  <a:t> </a:t>
                </a:r>
                <a:r>
                  <a:rPr lang="en-US" dirty="0" err="1" smtClean="0"/>
                  <a:t>đoán</a:t>
                </a:r>
                <a:r>
                  <a:rPr lang="en-US" dirty="0" smtClean="0"/>
                  <a:t> lớp </a:t>
                </a:r>
                <a14:m>
                  <m:oMath xmlns:m="http://schemas.openxmlformats.org/officeDocument/2006/math">
                    <m:acc>
                      <m:accPr>
                        <m:chr m:val="̂"/>
                        <m:ctrlPr>
                          <a:rPr lang="en-US" sz="1200" i="1" kern="1200" smtClean="0">
                            <a:solidFill>
                              <a:schemeClr val="tx1"/>
                            </a:solidFill>
                            <a:effectLst/>
                            <a:latin typeface="Cambria Math" panose="02040503050406030204" pitchFamily="18" charset="0"/>
                            <a:ea typeface="+mn-ea"/>
                            <a:cs typeface="+mn-cs"/>
                          </a:rPr>
                        </m:ctrlPr>
                      </m:accPr>
                      <m:e>
                        <m:r>
                          <a:rPr lang="en-US" sz="1200" i="1" kern="1200">
                            <a:solidFill>
                              <a:schemeClr val="tx1"/>
                            </a:solidFill>
                            <a:effectLst/>
                            <a:latin typeface="Cambria Math" panose="02040503050406030204" pitchFamily="18" charset="0"/>
                            <a:ea typeface="+mn-ea"/>
                            <a:cs typeface="+mn-cs"/>
                          </a:rPr>
                          <m:t>𝐶</m:t>
                        </m:r>
                      </m:e>
                    </m:acc>
                  </m:oMath>
                </a14:m>
                <a:r>
                  <a:rPr lang="en-US" dirty="0" smtClean="0"/>
                  <a:t> cho </a:t>
                </a:r>
                <a:r>
                  <a:rPr lang="en-US" dirty="0" err="1" smtClean="0"/>
                  <a:t>một</a:t>
                </a:r>
                <a:r>
                  <a:rPr lang="en-US" dirty="0" smtClean="0"/>
                  <a:t> </a:t>
                </a:r>
                <a:r>
                  <a:rPr lang="en-US" dirty="0" err="1" smtClean="0"/>
                  <a:t>mẫu</a:t>
                </a:r>
                <a:r>
                  <a:rPr lang="en-US" dirty="0" smtClean="0"/>
                  <a:t> X </a:t>
                </a:r>
                <a:r>
                  <a:rPr lang="en-US" dirty="0" err="1" smtClean="0"/>
                  <a:t>là</a:t>
                </a:r>
                <a:r>
                  <a:rPr lang="en-US" dirty="0" smtClean="0"/>
                  <a:t> </a:t>
                </a:r>
                <a:r>
                  <a:rPr lang="en-US" sz="1200" kern="1200" dirty="0" err="1" smtClean="0">
                    <a:solidFill>
                      <a:schemeClr val="tx1"/>
                    </a:solidFill>
                    <a:effectLst/>
                    <a:latin typeface="+mn-lt"/>
                    <a:ea typeface="+mn-ea"/>
                    <a:cs typeface="+mn-cs"/>
                  </a:rPr>
                  <a:t>lớp</a:t>
                </a:r>
                <a:r>
                  <a:rPr lang="en-US" sz="1200" kern="1200" dirty="0" smtClean="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𝐶</m:t>
                        </m:r>
                      </m:e>
                      <m:sub>
                        <m:r>
                          <a:rPr lang="en-US" sz="1200" i="1" kern="1200">
                            <a:solidFill>
                              <a:schemeClr val="tx1"/>
                            </a:solidFill>
                            <a:effectLst/>
                            <a:latin typeface="Cambria Math" panose="02040503050406030204" pitchFamily="18" charset="0"/>
                            <a:ea typeface="+mn-ea"/>
                            <a:cs typeface="+mn-cs"/>
                          </a:rPr>
                          <m:t>𝑖</m:t>
                        </m:r>
                      </m:sub>
                    </m:sSub>
                    <m:r>
                      <a:rPr lang="en-US" sz="1200" b="0" i="0" kern="1200" smtClean="0">
                        <a:solidFill>
                          <a:schemeClr val="tx1"/>
                        </a:solidFill>
                        <a:effectLst/>
                        <a:latin typeface="Cambria Math" panose="02040503050406030204" pitchFamily="18" charset="0"/>
                        <a:ea typeface="+mn-ea"/>
                        <a:cs typeface="+mn-cs"/>
                      </a:rPr>
                      <m:t> </m:t>
                    </m:r>
                  </m:oMath>
                </a14:m>
                <a:r>
                  <a:rPr lang="en-US" dirty="0" smtClean="0"/>
                  <a:t>có </a:t>
                </a:r>
                <a:r>
                  <a:rPr lang="en-US" dirty="0" err="1" smtClean="0"/>
                  <a:t>xác</a:t>
                </a:r>
                <a:r>
                  <a:rPr lang="en-US" dirty="0" smtClean="0"/>
                  <a:t> </a:t>
                </a:r>
                <a:r>
                  <a:rPr lang="en-US" dirty="0" err="1" smtClean="0"/>
                  <a:t>suất</a:t>
                </a:r>
                <a:r>
                  <a:rPr lang="en-US" dirty="0" smtClean="0"/>
                  <a:t> </a:t>
                </a:r>
                <a:r>
                  <a:rPr lang="en-US" dirty="0" err="1" smtClean="0"/>
                  <a:t>có</a:t>
                </a:r>
                <a:r>
                  <a:rPr lang="en-US" dirty="0" smtClean="0"/>
                  <a:t> </a:t>
                </a:r>
                <a:r>
                  <a:rPr lang="en-US" dirty="0" err="1" smtClean="0"/>
                  <a:t>điều</a:t>
                </a:r>
                <a:r>
                  <a:rPr lang="en-US" dirty="0" smtClean="0"/>
                  <a:t> </a:t>
                </a:r>
                <a:r>
                  <a:rPr lang="en-US" dirty="0" err="1" smtClean="0"/>
                  <a:t>kiện</a:t>
                </a:r>
                <a:r>
                  <a:rPr lang="en-US" dirty="0" smtClean="0"/>
                  <a:t> </a:t>
                </a:r>
                <a14:m>
                  <m:oMath xmlns:m="http://schemas.openxmlformats.org/officeDocument/2006/math">
                    <m:r>
                      <a:rPr lang="en-US" sz="1200" i="1" kern="1200" smtClean="0">
                        <a:solidFill>
                          <a:schemeClr val="tx1"/>
                        </a:solidFill>
                        <a:effectLst/>
                        <a:latin typeface="Cambria Math" panose="02040503050406030204" pitchFamily="18" charset="0"/>
                        <a:ea typeface="+mn-ea"/>
                        <a:cs typeface="+mn-cs"/>
                      </a:rPr>
                      <m:t>𝑃</m:t>
                    </m:r>
                    <m:d>
                      <m:dPr>
                        <m:ctrlPr>
                          <a:rPr lang="en-US" sz="1200" i="1" kern="1200" smtClean="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𝐶</m:t>
                            </m:r>
                          </m:e>
                          <m:sub>
                            <m:r>
                              <a:rPr lang="en-US" sz="1200" i="1" kern="1200">
                                <a:solidFill>
                                  <a:schemeClr val="tx1"/>
                                </a:solidFill>
                                <a:effectLst/>
                                <a:latin typeface="Cambria Math" panose="02040503050406030204" pitchFamily="18" charset="0"/>
                                <a:ea typeface="+mn-ea"/>
                                <a:cs typeface="+mn-cs"/>
                              </a:rPr>
                              <m:t>𝑖</m:t>
                            </m:r>
                          </m:sub>
                        </m:sSub>
                      </m:e>
                      <m:e>
                        <m:r>
                          <a:rPr lang="en-US" sz="1200" i="1" kern="1200">
                            <a:solidFill>
                              <a:schemeClr val="tx1"/>
                            </a:solidFill>
                            <a:effectLst/>
                            <a:latin typeface="Cambria Math" panose="02040503050406030204" pitchFamily="18" charset="0"/>
                            <a:ea typeface="+mn-ea"/>
                            <a:cs typeface="+mn-cs"/>
                          </a:rPr>
                          <m:t>𝑋</m:t>
                        </m:r>
                      </m:e>
                    </m:d>
                  </m:oMath>
                </a14:m>
                <a:r>
                  <a:rPr lang="en-US" dirty="0" smtClean="0"/>
                  <a:t> cao </a:t>
                </a:r>
                <a:r>
                  <a:rPr lang="en-US" dirty="0" err="1" smtClean="0"/>
                  <a:t>nhất</a:t>
                </a:r>
                <a:r>
                  <a:rPr lang="en-US" dirty="0" smtClean="0"/>
                  <a:t>, </a:t>
                </a:r>
                <a:r>
                  <a:rPr lang="en-US" dirty="0" err="1" smtClean="0"/>
                  <a:t>tức</a:t>
                </a:r>
                <a:r>
                  <a:rPr lang="en-US" dirty="0" smtClean="0"/>
                  <a:t> </a:t>
                </a:r>
                <a:r>
                  <a:rPr lang="en-US" dirty="0" err="1" smtClean="0"/>
                  <a:t>là</a:t>
                </a:r>
                <a:r>
                  <a:rPr lang="en-US" dirty="0" smtClean="0"/>
                  <a:t> </a:t>
                </a:r>
                <a:r>
                  <a:rPr lang="en-US" dirty="0" err="1" smtClean="0"/>
                  <a:t>lớp</a:t>
                </a:r>
                <a:r>
                  <a:rPr lang="en-US" dirty="0" smtClean="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a14:m>
                <a:r>
                  <a:rPr lang="en-US" dirty="0" smtClean="0"/>
                  <a:t>​ </a:t>
                </a:r>
                <a:r>
                  <a:rPr lang="en-US" dirty="0" err="1" smtClean="0"/>
                  <a:t>mà</a:t>
                </a:r>
                <a:r>
                  <a:rPr lang="en-US" dirty="0" smtClean="0"/>
                  <a:t> </a:t>
                </a:r>
                <a:r>
                  <a:rPr lang="en-US" dirty="0" err="1" smtClean="0"/>
                  <a:t>xác</a:t>
                </a:r>
                <a:r>
                  <a:rPr lang="en-US" dirty="0" smtClean="0"/>
                  <a:t> </a:t>
                </a:r>
                <a:r>
                  <a:rPr lang="en-US" dirty="0" err="1" smtClean="0"/>
                  <a:t>suất</a:t>
                </a:r>
                <a:r>
                  <a:rPr lang="en-US" dirty="0" smtClean="0"/>
                  <a:t> </a:t>
                </a:r>
                <a:r>
                  <a:rPr lang="en-US" dirty="0" err="1" smtClean="0"/>
                  <a:t>của</a:t>
                </a:r>
                <a:r>
                  <a:rPr lang="en-US" dirty="0" smtClean="0"/>
                  <a:t> </a:t>
                </a:r>
                <a:r>
                  <a:rPr lang="en-US" dirty="0" err="1" smtClean="0"/>
                  <a:t>nó</a:t>
                </a:r>
                <a:r>
                  <a:rPr lang="en-US" dirty="0" smtClean="0"/>
                  <a:t> </a:t>
                </a:r>
                <a:r>
                  <a:rPr lang="en-US" dirty="0" err="1" smtClean="0"/>
                  <a:t>đối</a:t>
                </a:r>
                <a:r>
                  <a:rPr lang="en-US" dirty="0" smtClean="0"/>
                  <a:t> </a:t>
                </a:r>
                <a:r>
                  <a:rPr lang="en-US" dirty="0" err="1" smtClean="0"/>
                  <a:t>với</a:t>
                </a:r>
                <a:r>
                  <a:rPr lang="en-US" dirty="0" smtClean="0"/>
                  <a:t> </a:t>
                </a:r>
                <a:r>
                  <a:rPr lang="en-US" dirty="0" err="1" smtClean="0"/>
                  <a:t>mẫu</a:t>
                </a:r>
                <a:r>
                  <a:rPr lang="en-US" dirty="0" smtClean="0"/>
                  <a:t> X </a:t>
                </a:r>
                <a:r>
                  <a:rPr lang="en-US" dirty="0" err="1" smtClean="0"/>
                  <a:t>là</a:t>
                </a:r>
                <a:r>
                  <a:rPr lang="en-US" dirty="0" smtClean="0"/>
                  <a:t> </a:t>
                </a:r>
                <a:r>
                  <a:rPr lang="en-US" dirty="0" err="1" smtClean="0"/>
                  <a:t>lớn</a:t>
                </a:r>
                <a:r>
                  <a:rPr lang="en-US" dirty="0" smtClean="0"/>
                  <a:t> </a:t>
                </a:r>
                <a:r>
                  <a:rPr lang="en-US" dirty="0" err="1" smtClean="0"/>
                  <a:t>nhất</a:t>
                </a:r>
                <a:r>
                  <a:rPr lang="en-US" dirty="0" smtClean="0"/>
                  <a:t> so </a:t>
                </a:r>
                <a:r>
                  <a:rPr lang="en-US" dirty="0" err="1" smtClean="0"/>
                  <a:t>với</a:t>
                </a:r>
                <a:r>
                  <a:rPr lang="en-US" dirty="0" smtClean="0"/>
                  <a:t> </a:t>
                </a:r>
                <a:r>
                  <a:rPr lang="en-US" dirty="0" err="1" smtClean="0"/>
                  <a:t>các</a:t>
                </a:r>
                <a:r>
                  <a:rPr lang="en-US" dirty="0" smtClean="0"/>
                  <a:t> </a:t>
                </a:r>
                <a:r>
                  <a:rPr lang="en-US" dirty="0" err="1" smtClean="0"/>
                  <a:t>lớp</a:t>
                </a:r>
                <a:r>
                  <a:rPr lang="en-US" dirty="0" smtClean="0"/>
                  <a:t> </a:t>
                </a:r>
                <a:r>
                  <a:rPr lang="en-US" dirty="0" err="1" smtClean="0"/>
                  <a:t>còn</a:t>
                </a:r>
                <a:r>
                  <a:rPr lang="en-US" dirty="0" smtClean="0"/>
                  <a:t> </a:t>
                </a:r>
                <a:r>
                  <a:rPr lang="en-US" dirty="0" err="1" smtClean="0"/>
                  <a:t>lại</a:t>
                </a:r>
                <a:r>
                  <a:rPr lang="en-US" dirty="0" smtClean="0"/>
                  <a:t>.</a:t>
                </a:r>
                <a:endParaRPr lang="en-US" sz="1200" kern="1200" dirty="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r>
                  <a:rPr lang="en-US" sz="1200" i="0" kern="1200" smtClean="0">
                    <a:solidFill>
                      <a:schemeClr val="tx1"/>
                    </a:solidFill>
                    <a:effectLst/>
                    <a:latin typeface="+mn-lt"/>
                    <a:ea typeface="+mn-ea"/>
                    <a:cs typeface="+mn-cs"/>
                  </a:rPr>
                  <a:t>𝑋=[</a:t>
                </a:r>
                <a:r>
                  <a:rPr lang="en-US" sz="1200" i="0" kern="1200">
                    <a:solidFill>
                      <a:schemeClr val="tx1"/>
                    </a:solidFill>
                    <a:effectLst/>
                    <a:latin typeface="+mn-lt"/>
                    <a:ea typeface="+mn-ea"/>
                    <a:cs typeface="+mn-cs"/>
                  </a:rPr>
                  <a:t>𝑥_1,𝑥_2, …, 𝑥_𝑁]</a:t>
                </a:r>
                <a:r>
                  <a:rPr lang="en-US" sz="1200" kern="1200" dirty="0">
                    <a:solidFill>
                      <a:schemeClr val="tx1"/>
                    </a:solidFill>
                    <a:effectLst/>
                    <a:latin typeface="+mn-lt"/>
                    <a:ea typeface="+mn-ea"/>
                    <a:cs typeface="+mn-cs"/>
                  </a:rPr>
                  <a:t>: vector TF-IDF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a:t>
                </a:r>
              </a:p>
              <a:p>
                <a:r>
                  <a:rPr lang="en-US" sz="1200" i="0" kern="1200">
                    <a:solidFill>
                      <a:schemeClr val="tx1"/>
                    </a:solidFill>
                    <a:effectLst/>
                    <a:latin typeface="+mn-lt"/>
                    <a:ea typeface="+mn-ea"/>
                    <a:cs typeface="+mn-cs"/>
                  </a:rPr>
                  <a:t>𝑃(𝐶_𝑖)</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𝐶_𝑖</a:t>
                </a:r>
                <a:r>
                  <a:rPr lang="en-US" sz="1200" kern="1200" dirty="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i="0" kern="1200">
                    <a:solidFill>
                      <a:schemeClr val="tx1"/>
                    </a:solidFill>
                    <a:effectLst/>
                    <a:latin typeface="+mn-lt"/>
                    <a:ea typeface="+mn-ea"/>
                    <a:cs typeface="+mn-cs"/>
                  </a:rPr>
                  <a:t>𝑃(𝑥_𝑘  | 𝐶_𝑖 )</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từ</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𝑥_𝑘</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thuộc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lớp</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𝐶_𝑖</a:t>
                </a:r>
                <a:r>
                  <a:rPr lang="en-US" sz="1200" kern="1200" dirty="0" smtClean="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601AA11D-67B7-43CA-BC23-8F5EA0E7E4B9}" type="slidenum">
              <a:rPr lang="en-US" smtClean="0"/>
              <a:t>12</a:t>
            </a:fld>
            <a:endParaRPr lang="en-US"/>
          </a:p>
        </p:txBody>
      </p:sp>
    </p:spTree>
    <p:extLst>
      <p:ext uri="{BB962C8B-B14F-4D97-AF65-F5344CB8AC3E}">
        <p14:creationId xmlns:p14="http://schemas.microsoft.com/office/powerpoint/2010/main" val="2979101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Train</a:t>
            </a:r>
            <a:r>
              <a:rPr lang="en-US" baseline="0" dirty="0" smtClean="0"/>
              <a:t> 80 test 20</a:t>
            </a:r>
            <a:endParaRPr lang="en-US" dirty="0"/>
          </a:p>
        </p:txBody>
      </p:sp>
      <p:sp>
        <p:nvSpPr>
          <p:cNvPr id="4" name="Slide Number Placeholder 3"/>
          <p:cNvSpPr>
            <a:spLocks noGrp="1"/>
          </p:cNvSpPr>
          <p:nvPr>
            <p:ph type="sldNum" sz="quarter" idx="10"/>
          </p:nvPr>
        </p:nvSpPr>
        <p:spPr/>
        <p:txBody>
          <a:bodyPr/>
          <a:lstStyle/>
          <a:p>
            <a:fld id="{601AA11D-67B7-43CA-BC23-8F5EA0E7E4B9}" type="slidenum">
              <a:rPr lang="en-US" smtClean="0"/>
              <a:t>13</a:t>
            </a:fld>
            <a:endParaRPr lang="en-US"/>
          </a:p>
        </p:txBody>
      </p:sp>
    </p:spTree>
    <p:extLst>
      <p:ext uri="{BB962C8B-B14F-4D97-AF65-F5344CB8AC3E}">
        <p14:creationId xmlns:p14="http://schemas.microsoft.com/office/powerpoint/2010/main" val="3439745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Độ</a:t>
            </a:r>
            <a:r>
              <a:rPr lang="en-US" dirty="0" smtClean="0"/>
              <a:t> </a:t>
            </a:r>
            <a:r>
              <a:rPr lang="en-US" dirty="0" err="1" smtClean="0"/>
              <a:t>chính</a:t>
            </a:r>
            <a:r>
              <a:rPr lang="en-US" baseline="0" dirty="0" smtClean="0"/>
              <a:t> </a:t>
            </a:r>
            <a:r>
              <a:rPr lang="en-US" baseline="0" dirty="0" err="1" smtClean="0"/>
              <a:t>xác</a:t>
            </a:r>
            <a:r>
              <a:rPr lang="en-US" baseline="0" dirty="0" smtClean="0"/>
              <a:t> 0.86</a:t>
            </a:r>
            <a:endParaRPr lang="en-US" dirty="0"/>
          </a:p>
        </p:txBody>
      </p:sp>
      <p:sp>
        <p:nvSpPr>
          <p:cNvPr id="4" name="Slide Number Placeholder 3"/>
          <p:cNvSpPr>
            <a:spLocks noGrp="1"/>
          </p:cNvSpPr>
          <p:nvPr>
            <p:ph type="sldNum" sz="quarter" idx="10"/>
          </p:nvPr>
        </p:nvSpPr>
        <p:spPr/>
        <p:txBody>
          <a:bodyPr/>
          <a:lstStyle/>
          <a:p>
            <a:fld id="{601AA11D-67B7-43CA-BC23-8F5EA0E7E4B9}" type="slidenum">
              <a:rPr lang="en-US" smtClean="0"/>
              <a:t>14</a:t>
            </a:fld>
            <a:endParaRPr lang="en-US"/>
          </a:p>
        </p:txBody>
      </p:sp>
    </p:spTree>
    <p:extLst>
      <p:ext uri="{BB962C8B-B14F-4D97-AF65-F5344CB8AC3E}">
        <p14:creationId xmlns:p14="http://schemas.microsoft.com/office/powerpoint/2010/main" val="3500515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Độ</a:t>
            </a:r>
            <a:r>
              <a:rPr lang="en-US" dirty="0" smtClean="0"/>
              <a:t> </a:t>
            </a:r>
            <a:r>
              <a:rPr lang="en-US" dirty="0" err="1" smtClean="0"/>
              <a:t>chính</a:t>
            </a:r>
            <a:r>
              <a:rPr lang="en-US" baseline="0" dirty="0" smtClean="0"/>
              <a:t> </a:t>
            </a:r>
            <a:r>
              <a:rPr lang="en-US" baseline="0" dirty="0" err="1" smtClean="0"/>
              <a:t>xác</a:t>
            </a:r>
            <a:r>
              <a:rPr lang="en-US" baseline="0" dirty="0" smtClean="0"/>
              <a:t> 0.86</a:t>
            </a:r>
          </a:p>
          <a:p>
            <a:endParaRPr lang="en-US" dirty="0"/>
          </a:p>
        </p:txBody>
      </p:sp>
      <p:sp>
        <p:nvSpPr>
          <p:cNvPr id="4" name="Slide Number Placeholder 3"/>
          <p:cNvSpPr>
            <a:spLocks noGrp="1"/>
          </p:cNvSpPr>
          <p:nvPr>
            <p:ph type="sldNum" sz="quarter" idx="10"/>
          </p:nvPr>
        </p:nvSpPr>
        <p:spPr/>
        <p:txBody>
          <a:bodyPr/>
          <a:lstStyle/>
          <a:p>
            <a:fld id="{601AA11D-67B7-43CA-BC23-8F5EA0E7E4B9}" type="slidenum">
              <a:rPr lang="en-US" smtClean="0"/>
              <a:t>15</a:t>
            </a:fld>
            <a:endParaRPr lang="en-US"/>
          </a:p>
        </p:txBody>
      </p:sp>
    </p:spTree>
    <p:extLst>
      <p:ext uri="{BB962C8B-B14F-4D97-AF65-F5344CB8AC3E}">
        <p14:creationId xmlns:p14="http://schemas.microsoft.com/office/powerpoint/2010/main" val="365935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Tiêu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chọn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dựa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đồng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mặt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nghĩa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giữa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huấn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luyện</a:t>
            </a:r>
            <a:r>
              <a:rPr lang="en-US" sz="1200" kern="1200" dirty="0" smtClean="0">
                <a:solidFill>
                  <a:schemeClr val="tx1"/>
                </a:solidFill>
                <a:effectLst/>
                <a:latin typeface="+mn-lt"/>
                <a:ea typeface="+mn-ea"/>
                <a:cs typeface="+mn-cs"/>
              </a:rPr>
              <a:t>.</a:t>
            </a:r>
            <a:endParaRPr lang="en-US" dirty="0" smtClean="0"/>
          </a:p>
          <a:p>
            <a:r>
              <a:rPr lang="en-US" dirty="0" err="1" smtClean="0"/>
              <a:t>Bài</a:t>
            </a:r>
            <a:r>
              <a:rPr lang="en-US" baseline="0" dirty="0" smtClean="0"/>
              <a:t> </a:t>
            </a:r>
            <a:r>
              <a:rPr lang="en-US" baseline="0" dirty="0" err="1" smtClean="0"/>
              <a:t>toán</a:t>
            </a:r>
            <a:r>
              <a:rPr lang="en-US" baseline="0" dirty="0" smtClean="0"/>
              <a:t> </a:t>
            </a:r>
            <a:r>
              <a:rPr lang="en-US" baseline="0" dirty="0" err="1" smtClean="0"/>
              <a:t>có</a:t>
            </a:r>
            <a:r>
              <a:rPr lang="en-US" baseline="0" dirty="0" smtClean="0"/>
              <a:t> y/c data </a:t>
            </a:r>
            <a:r>
              <a:rPr lang="en-US" baseline="0" dirty="0" err="1" smtClean="0"/>
              <a:t>lớn</a:t>
            </a:r>
            <a:r>
              <a:rPr lang="en-US" baseline="0" dirty="0" smtClean="0"/>
              <a:t> </a:t>
            </a:r>
            <a:r>
              <a:rPr lang="en-US" baseline="0" dirty="0" err="1" smtClean="0"/>
              <a:t>và</a:t>
            </a:r>
            <a:r>
              <a:rPr lang="en-US" baseline="0" dirty="0" smtClean="0"/>
              <a:t> </a:t>
            </a:r>
            <a:r>
              <a:rPr lang="en-US" baseline="0" dirty="0" err="1" smtClean="0"/>
              <a:t>mỗi</a:t>
            </a:r>
            <a:r>
              <a:rPr lang="en-US" baseline="0" dirty="0" smtClean="0"/>
              <a:t> </a:t>
            </a:r>
            <a:r>
              <a:rPr lang="en-US" baseline="0" dirty="0" err="1" smtClean="0"/>
              <a:t>tập</a:t>
            </a:r>
            <a:r>
              <a:rPr lang="en-US" baseline="0" dirty="0" smtClean="0"/>
              <a:t> tin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cần</a:t>
            </a:r>
            <a:r>
              <a:rPr lang="en-US" baseline="0" dirty="0" smtClean="0"/>
              <a:t> </a:t>
            </a:r>
            <a:r>
              <a:rPr lang="en-US" baseline="0" dirty="0" err="1" smtClean="0"/>
              <a:t>phải</a:t>
            </a:r>
            <a:r>
              <a:rPr lang="en-US" baseline="0" dirty="0" smtClean="0"/>
              <a:t> </a:t>
            </a:r>
            <a:r>
              <a:rPr lang="en-US" baseline="0" dirty="0" err="1" smtClean="0"/>
              <a:t>gán</a:t>
            </a:r>
            <a:r>
              <a:rPr lang="en-US" baseline="0" dirty="0" smtClean="0"/>
              <a:t> </a:t>
            </a:r>
            <a:r>
              <a:rPr lang="en-US" baseline="0" dirty="0" err="1" smtClean="0"/>
              <a:t>một</a:t>
            </a:r>
            <a:r>
              <a:rPr lang="en-US" baseline="0" dirty="0" smtClean="0"/>
              <a:t> </a:t>
            </a:r>
            <a:r>
              <a:rPr lang="en-US" baseline="0" dirty="0" err="1" smtClean="0"/>
              <a:t>nhãn</a:t>
            </a:r>
            <a:r>
              <a:rPr lang="en-US" baseline="0" dirty="0" smtClean="0"/>
              <a:t> </a:t>
            </a:r>
            <a:r>
              <a:rPr lang="en-US" baseline="0" dirty="0" err="1" smtClean="0"/>
              <a:t>chủ</a:t>
            </a:r>
            <a:r>
              <a:rPr lang="en-US" baseline="0" dirty="0" smtClean="0"/>
              <a:t> </a:t>
            </a:r>
            <a:r>
              <a:rPr lang="en-US" baseline="0" dirty="0" err="1" smtClean="0"/>
              <a:t>đề</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sẽ</a:t>
            </a:r>
            <a:r>
              <a:rPr lang="en-US" baseline="0" dirty="0" smtClean="0"/>
              <a:t> </a:t>
            </a:r>
            <a:r>
              <a:rPr lang="en-US" baseline="0" dirty="0" err="1" smtClean="0"/>
              <a:t>học</a:t>
            </a:r>
            <a:r>
              <a:rPr lang="en-US" baseline="0" dirty="0" smtClean="0"/>
              <a:t> </a:t>
            </a:r>
            <a:r>
              <a:rPr lang="en-US" baseline="0" dirty="0" err="1" smtClean="0"/>
              <a:t>từ</a:t>
            </a:r>
            <a:r>
              <a:rPr lang="en-US" baseline="0" dirty="0" smtClean="0"/>
              <a:t> </a:t>
            </a:r>
            <a:r>
              <a:rPr lang="en-US" baseline="0" dirty="0" err="1" smtClean="0"/>
              <a:t>bộ</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này</a:t>
            </a:r>
            <a:r>
              <a:rPr lang="en-US" baseline="0" dirty="0" smtClean="0"/>
              <a:t>  </a:t>
            </a:r>
            <a:r>
              <a:rPr lang="en-US" baseline="0" dirty="0" err="1" smtClean="0"/>
              <a:t>để</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a:t>
            </a:r>
            <a:r>
              <a:rPr lang="en-US" baseline="0" dirty="0" err="1" smtClean="0"/>
              <a:t>việc</a:t>
            </a:r>
            <a:r>
              <a:rPr lang="en-US" baseline="0" dirty="0" smtClean="0"/>
              <a:t> </a:t>
            </a:r>
            <a:r>
              <a:rPr lang="en-US" baseline="0" dirty="0" err="1" smtClean="0"/>
              <a:t>phân</a:t>
            </a:r>
            <a:r>
              <a:rPr lang="en-US" baseline="0" dirty="0" smtClean="0"/>
              <a:t> </a:t>
            </a:r>
            <a:r>
              <a:rPr lang="en-US" baseline="0" dirty="0" err="1" smtClean="0"/>
              <a:t>loại</a:t>
            </a:r>
            <a:r>
              <a:rPr lang="en-US" baseline="0" dirty="0" smtClean="0"/>
              <a:t> </a:t>
            </a:r>
            <a:r>
              <a:rPr lang="en-US" baseline="0" dirty="0" err="1" smtClean="0"/>
              <a:t>sau</a:t>
            </a:r>
            <a:r>
              <a:rPr lang="en-US" baseline="0" dirty="0" smtClean="0"/>
              <a:t> </a:t>
            </a:r>
            <a:r>
              <a:rPr lang="en-US" baseline="0" dirty="0" err="1" smtClean="0"/>
              <a:t>này</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601AA11D-67B7-43CA-BC23-8F5EA0E7E4B9}" type="slidenum">
              <a:rPr lang="en-US" smtClean="0"/>
              <a:t>3</a:t>
            </a:fld>
            <a:endParaRPr lang="en-US"/>
          </a:p>
        </p:txBody>
      </p:sp>
    </p:spTree>
    <p:extLst>
      <p:ext uri="{BB962C8B-B14F-4D97-AF65-F5344CB8AC3E}">
        <p14:creationId xmlns:p14="http://schemas.microsoft.com/office/powerpoint/2010/main" val="633976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Tổng</a:t>
            </a:r>
            <a:r>
              <a:rPr lang="en-US" baseline="0" dirty="0" smtClean="0"/>
              <a:t> </a:t>
            </a:r>
            <a:r>
              <a:rPr lang="en-US" baseline="0" dirty="0" err="1" smtClean="0"/>
              <a:t>thể</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được</a:t>
            </a:r>
            <a:r>
              <a:rPr lang="en-US" baseline="0" dirty="0" smtClean="0"/>
              <a:t> chia </a:t>
            </a:r>
            <a:r>
              <a:rPr lang="en-US" baseline="0" dirty="0" err="1" smtClean="0"/>
              <a:t>làm</a:t>
            </a:r>
            <a:r>
              <a:rPr lang="en-US" baseline="0" dirty="0" smtClean="0"/>
              <a:t> 2CV:</a:t>
            </a:r>
          </a:p>
          <a:p>
            <a:r>
              <a:rPr lang="pt-BR" sz="1200" kern="1200" dirty="0" smtClean="0">
                <a:solidFill>
                  <a:schemeClr val="tx1"/>
                </a:solidFill>
                <a:effectLst/>
                <a:latin typeface="+mn-lt"/>
                <a:ea typeface="+mn-ea"/>
                <a:cs typeface="+mn-cs"/>
              </a:rPr>
              <a:t>- Huấn luyện dữ liệu: Dùng bộ Training Text (data train) tiến hành qua các bước tiền xử lý văn bản, sau đó trích xuất thành các bộ vector đặc trưng (Feature Vectors) để đưa vào mô hình huấn luyện (Machine Learning Aigorthm), từ đó tạo thành một mô hình đã huấn luyện (Predictive Model) dùng để đưa vào phân loại sau này. Kết quả có được cho quá trình thực hiện công việc này là mô hình đã được huấn luyện và thu được nhãn (Expected Label) của văn bản cần được phân loại.</a:t>
            </a:r>
            <a:endParaRPr lang="en-US" sz="1200" kern="1200" dirty="0" smtClean="0">
              <a:solidFill>
                <a:schemeClr val="tx1"/>
              </a:solidFill>
              <a:effectLst/>
              <a:latin typeface="+mn-lt"/>
              <a:ea typeface="+mn-ea"/>
              <a:cs typeface="+mn-cs"/>
            </a:endParaRPr>
          </a:p>
          <a:p>
            <a:r>
              <a:rPr lang="pt-BR" sz="1200" kern="1200" dirty="0" smtClean="0">
                <a:solidFill>
                  <a:schemeClr val="tx1"/>
                </a:solidFill>
                <a:effectLst/>
                <a:latin typeface="+mn-lt"/>
                <a:ea typeface="+mn-ea"/>
                <a:cs typeface="+mn-cs"/>
              </a:rPr>
              <a:t>- Hiện thực kết quả: Dùng văn bản mới (New Document/ Text) đưa vào tiền xử lý văn bản và trích xuất đặc trưng thành các bộ vectors đặc trưng (Feature Vectors) đưa vào mô hình đã được tạo ra từ quá trình huấn luyện (Predictive Model) để tiến hành phân tích và cho ra kết quả là tên nhãn (Label) cho văn bản.</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01AA11D-67B7-43CA-BC23-8F5EA0E7E4B9}" type="slidenum">
              <a:rPr lang="en-US" smtClean="0"/>
              <a:t>4</a:t>
            </a:fld>
            <a:endParaRPr lang="en-US"/>
          </a:p>
        </p:txBody>
      </p:sp>
    </p:spTree>
    <p:extLst>
      <p:ext uri="{BB962C8B-B14F-4D97-AF65-F5344CB8AC3E}">
        <p14:creationId xmlns:p14="http://schemas.microsoft.com/office/powerpoint/2010/main" val="3415998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kern="1200" dirty="0" smtClean="0">
                <a:solidFill>
                  <a:srgbClr val="FF0000"/>
                </a:solidFill>
                <a:effectLst/>
                <a:latin typeface="+mn-lt"/>
                <a:ea typeface="+mn-ea"/>
                <a:cs typeface="+mn-cs"/>
              </a:rPr>
              <a:t>P(B|A</a:t>
            </a:r>
            <a:r>
              <a:rPr lang="en-US" sz="1200" i="1" kern="1200" dirty="0" smtClean="0">
                <a:solidFill>
                  <a:srgbClr val="FF0000"/>
                </a:solidFill>
                <a:effectLst/>
                <a:latin typeface="+mn-lt"/>
                <a:ea typeface="+mn-ea"/>
                <a:cs typeface="+mn-cs"/>
              </a:rPr>
              <a:t>): XS</a:t>
            </a:r>
            <a:r>
              <a:rPr lang="en-US" sz="1200" i="1" kern="1200" baseline="0" dirty="0" smtClean="0">
                <a:solidFill>
                  <a:srgbClr val="FF0000"/>
                </a:solidFill>
                <a:effectLst/>
                <a:latin typeface="+mn-lt"/>
                <a:ea typeface="+mn-ea"/>
                <a:cs typeface="+mn-cs"/>
              </a:rPr>
              <a:t> </a:t>
            </a:r>
            <a:r>
              <a:rPr lang="en-US" sz="1200" i="1" kern="1200" baseline="0" dirty="0" err="1" smtClean="0">
                <a:solidFill>
                  <a:srgbClr val="FF0000"/>
                </a:solidFill>
                <a:effectLst/>
                <a:latin typeface="+mn-lt"/>
                <a:ea typeface="+mn-ea"/>
                <a:cs typeface="+mn-cs"/>
              </a:rPr>
              <a:t>xảy</a:t>
            </a:r>
            <a:r>
              <a:rPr lang="en-US" sz="1200" i="1" kern="1200" baseline="0" dirty="0" smtClean="0">
                <a:solidFill>
                  <a:srgbClr val="FF0000"/>
                </a:solidFill>
                <a:effectLst/>
                <a:latin typeface="+mn-lt"/>
                <a:ea typeface="+mn-ea"/>
                <a:cs typeface="+mn-cs"/>
              </a:rPr>
              <a:t> </a:t>
            </a:r>
            <a:r>
              <a:rPr lang="en-US" sz="1200" i="1" kern="1200" baseline="0" dirty="0" err="1" smtClean="0">
                <a:solidFill>
                  <a:srgbClr val="FF0000"/>
                </a:solidFill>
                <a:effectLst/>
                <a:latin typeface="+mn-lt"/>
                <a:ea typeface="+mn-ea"/>
                <a:cs typeface="+mn-cs"/>
              </a:rPr>
              <a:t>ra</a:t>
            </a:r>
            <a:r>
              <a:rPr lang="en-US" sz="1200" i="1" kern="1200" baseline="0" dirty="0" smtClean="0">
                <a:solidFill>
                  <a:srgbClr val="FF0000"/>
                </a:solidFill>
                <a:effectLst/>
                <a:latin typeface="+mn-lt"/>
                <a:ea typeface="+mn-ea"/>
                <a:cs typeface="+mn-cs"/>
              </a:rPr>
              <a:t> SK B </a:t>
            </a:r>
            <a:r>
              <a:rPr lang="en-US" sz="1200" i="1" kern="1200" baseline="0" dirty="0" err="1" smtClean="0">
                <a:solidFill>
                  <a:srgbClr val="FF0000"/>
                </a:solidFill>
                <a:effectLst/>
                <a:latin typeface="+mn-lt"/>
                <a:ea typeface="+mn-ea"/>
                <a:cs typeface="+mn-cs"/>
              </a:rPr>
              <a:t>khi</a:t>
            </a:r>
            <a:r>
              <a:rPr lang="en-US" sz="1200" i="1" kern="1200" baseline="0" dirty="0" smtClean="0">
                <a:solidFill>
                  <a:srgbClr val="FF0000"/>
                </a:solidFill>
                <a:effectLst/>
                <a:latin typeface="+mn-lt"/>
                <a:ea typeface="+mn-ea"/>
                <a:cs typeface="+mn-cs"/>
              </a:rPr>
              <a:t> </a:t>
            </a:r>
            <a:r>
              <a:rPr lang="en-US" sz="1200" i="1" kern="1200" baseline="0" dirty="0" err="1" smtClean="0">
                <a:solidFill>
                  <a:srgbClr val="FF0000"/>
                </a:solidFill>
                <a:effectLst/>
                <a:latin typeface="+mn-lt"/>
                <a:ea typeface="+mn-ea"/>
                <a:cs typeface="+mn-cs"/>
              </a:rPr>
              <a:t>biết</a:t>
            </a:r>
            <a:r>
              <a:rPr lang="en-US" sz="1200" i="1" kern="1200" baseline="0" dirty="0" smtClean="0">
                <a:solidFill>
                  <a:srgbClr val="FF0000"/>
                </a:solidFill>
                <a:effectLst/>
                <a:latin typeface="+mn-lt"/>
                <a:ea typeface="+mn-ea"/>
                <a:cs typeface="+mn-cs"/>
              </a:rPr>
              <a:t> </a:t>
            </a:r>
            <a:r>
              <a:rPr lang="en-US" sz="1200" i="1" kern="1200" baseline="0" dirty="0" err="1" smtClean="0">
                <a:solidFill>
                  <a:srgbClr val="FF0000"/>
                </a:solidFill>
                <a:effectLst/>
                <a:latin typeface="+mn-lt"/>
                <a:ea typeface="+mn-ea"/>
                <a:cs typeface="+mn-cs"/>
              </a:rPr>
              <a:t>rằng</a:t>
            </a:r>
            <a:r>
              <a:rPr lang="en-US" sz="1200" i="1" kern="1200" baseline="0" dirty="0" smtClean="0">
                <a:solidFill>
                  <a:srgbClr val="FF0000"/>
                </a:solidFill>
                <a:effectLst/>
                <a:latin typeface="+mn-lt"/>
                <a:ea typeface="+mn-ea"/>
                <a:cs typeface="+mn-cs"/>
              </a:rPr>
              <a:t> SK A </a:t>
            </a:r>
            <a:r>
              <a:rPr lang="en-US" sz="1200" i="1" kern="1200" baseline="0" dirty="0" err="1" smtClean="0">
                <a:solidFill>
                  <a:srgbClr val="FF0000"/>
                </a:solidFill>
                <a:effectLst/>
                <a:latin typeface="+mn-lt"/>
                <a:ea typeface="+mn-ea"/>
                <a:cs typeface="+mn-cs"/>
              </a:rPr>
              <a:t>đã</a:t>
            </a:r>
            <a:r>
              <a:rPr lang="en-US" sz="1200" i="1" kern="1200" baseline="0" dirty="0" smtClean="0">
                <a:solidFill>
                  <a:srgbClr val="FF0000"/>
                </a:solidFill>
                <a:effectLst/>
                <a:latin typeface="+mn-lt"/>
                <a:ea typeface="+mn-ea"/>
                <a:cs typeface="+mn-cs"/>
              </a:rPr>
              <a:t> </a:t>
            </a:r>
            <a:r>
              <a:rPr lang="en-US" sz="1200" i="1" kern="1200" baseline="0" dirty="0" err="1" smtClean="0">
                <a:solidFill>
                  <a:srgbClr val="FF0000"/>
                </a:solidFill>
                <a:effectLst/>
                <a:latin typeface="+mn-lt"/>
                <a:ea typeface="+mn-ea"/>
                <a:cs typeface="+mn-cs"/>
              </a:rPr>
              <a:t>xảy</a:t>
            </a:r>
            <a:r>
              <a:rPr lang="en-US" sz="1200" i="1" kern="1200" baseline="0" dirty="0" smtClean="0">
                <a:solidFill>
                  <a:srgbClr val="FF0000"/>
                </a:solidFill>
                <a:effectLst/>
                <a:latin typeface="+mn-lt"/>
                <a:ea typeface="+mn-ea"/>
                <a:cs typeface="+mn-cs"/>
              </a:rPr>
              <a:t> </a:t>
            </a:r>
            <a:r>
              <a:rPr lang="en-US" sz="1200" i="1" kern="1200" baseline="0" dirty="0" err="1" smtClean="0">
                <a:solidFill>
                  <a:srgbClr val="FF0000"/>
                </a:solidFill>
                <a:effectLst/>
                <a:latin typeface="+mn-lt"/>
                <a:ea typeface="+mn-ea"/>
                <a:cs typeface="+mn-cs"/>
              </a:rPr>
              <a:t>ra.</a:t>
            </a:r>
            <a:endParaRPr lang="en-US" sz="1200" i="1" kern="1200" baseline="0" dirty="0" smtClean="0">
              <a:solidFill>
                <a:srgbClr val="FF0000"/>
              </a:solidFill>
              <a:effectLst/>
              <a:latin typeface="+mn-lt"/>
              <a:ea typeface="+mn-ea"/>
              <a:cs typeface="+mn-cs"/>
            </a:endParaRPr>
          </a:p>
          <a:p>
            <a:r>
              <a:rPr lang="en-US" sz="1200" i="1" kern="1200" baseline="0" dirty="0" smtClean="0">
                <a:solidFill>
                  <a:srgbClr val="FF0000"/>
                </a:solidFill>
                <a:effectLst/>
                <a:latin typeface="+mn-lt"/>
                <a:ea typeface="+mn-ea"/>
                <a:cs typeface="+mn-cs"/>
              </a:rPr>
              <a:t>P(A|B): XS </a:t>
            </a:r>
            <a:r>
              <a:rPr lang="en-US" sz="1200" i="1" kern="1200" baseline="0" dirty="0" err="1" smtClean="0">
                <a:solidFill>
                  <a:srgbClr val="FF0000"/>
                </a:solidFill>
                <a:effectLst/>
                <a:latin typeface="+mn-lt"/>
                <a:ea typeface="+mn-ea"/>
                <a:cs typeface="+mn-cs"/>
              </a:rPr>
              <a:t>xảy</a:t>
            </a:r>
            <a:r>
              <a:rPr lang="en-US" sz="1200" i="1" kern="1200" baseline="0" dirty="0" smtClean="0">
                <a:solidFill>
                  <a:srgbClr val="FF0000"/>
                </a:solidFill>
                <a:effectLst/>
                <a:latin typeface="+mn-lt"/>
                <a:ea typeface="+mn-ea"/>
                <a:cs typeface="+mn-cs"/>
              </a:rPr>
              <a:t> </a:t>
            </a:r>
            <a:r>
              <a:rPr lang="en-US" sz="1200" i="1" kern="1200" baseline="0" dirty="0" err="1" smtClean="0">
                <a:solidFill>
                  <a:srgbClr val="FF0000"/>
                </a:solidFill>
                <a:effectLst/>
                <a:latin typeface="+mn-lt"/>
                <a:ea typeface="+mn-ea"/>
                <a:cs typeface="+mn-cs"/>
              </a:rPr>
              <a:t>ra</a:t>
            </a:r>
            <a:r>
              <a:rPr lang="en-US" sz="1200" i="1" kern="1200" baseline="0" dirty="0" smtClean="0">
                <a:solidFill>
                  <a:srgbClr val="FF0000"/>
                </a:solidFill>
                <a:effectLst/>
                <a:latin typeface="+mn-lt"/>
                <a:ea typeface="+mn-ea"/>
                <a:cs typeface="+mn-cs"/>
              </a:rPr>
              <a:t> SK A </a:t>
            </a:r>
            <a:r>
              <a:rPr lang="en-US" sz="1200" i="1" kern="1200" baseline="0" dirty="0" err="1" smtClean="0">
                <a:solidFill>
                  <a:srgbClr val="FF0000"/>
                </a:solidFill>
                <a:effectLst/>
                <a:latin typeface="+mn-lt"/>
                <a:ea typeface="+mn-ea"/>
                <a:cs typeface="+mn-cs"/>
              </a:rPr>
              <a:t>khi</a:t>
            </a:r>
            <a:r>
              <a:rPr lang="en-US" sz="1200" i="1" kern="1200" baseline="0" dirty="0" smtClean="0">
                <a:solidFill>
                  <a:srgbClr val="FF0000"/>
                </a:solidFill>
                <a:effectLst/>
                <a:latin typeface="+mn-lt"/>
                <a:ea typeface="+mn-ea"/>
                <a:cs typeface="+mn-cs"/>
              </a:rPr>
              <a:t> </a:t>
            </a:r>
            <a:r>
              <a:rPr lang="en-US" sz="1200" i="1" kern="1200" baseline="0" dirty="0" err="1" smtClean="0">
                <a:solidFill>
                  <a:srgbClr val="FF0000"/>
                </a:solidFill>
                <a:effectLst/>
                <a:latin typeface="+mn-lt"/>
                <a:ea typeface="+mn-ea"/>
                <a:cs typeface="+mn-cs"/>
              </a:rPr>
              <a:t>biết</a:t>
            </a:r>
            <a:r>
              <a:rPr lang="en-US" sz="1200" i="1" kern="1200" baseline="0" dirty="0" smtClean="0">
                <a:solidFill>
                  <a:srgbClr val="FF0000"/>
                </a:solidFill>
                <a:effectLst/>
                <a:latin typeface="+mn-lt"/>
                <a:ea typeface="+mn-ea"/>
                <a:cs typeface="+mn-cs"/>
              </a:rPr>
              <a:t> </a:t>
            </a:r>
            <a:r>
              <a:rPr lang="en-US" sz="1200" i="1" kern="1200" baseline="0" dirty="0" err="1" smtClean="0">
                <a:solidFill>
                  <a:srgbClr val="FF0000"/>
                </a:solidFill>
                <a:effectLst/>
                <a:latin typeface="+mn-lt"/>
                <a:ea typeface="+mn-ea"/>
                <a:cs typeface="+mn-cs"/>
              </a:rPr>
              <a:t>rằng</a:t>
            </a:r>
            <a:r>
              <a:rPr lang="en-US" sz="1200" i="1" kern="1200" baseline="0" dirty="0" smtClean="0">
                <a:solidFill>
                  <a:srgbClr val="FF0000"/>
                </a:solidFill>
                <a:effectLst/>
                <a:latin typeface="+mn-lt"/>
                <a:ea typeface="+mn-ea"/>
                <a:cs typeface="+mn-cs"/>
              </a:rPr>
              <a:t> SK B </a:t>
            </a:r>
            <a:r>
              <a:rPr lang="en-US" sz="1200" i="1" kern="1200" baseline="0" dirty="0" err="1" smtClean="0">
                <a:solidFill>
                  <a:srgbClr val="FF0000"/>
                </a:solidFill>
                <a:effectLst/>
                <a:latin typeface="+mn-lt"/>
                <a:ea typeface="+mn-ea"/>
                <a:cs typeface="+mn-cs"/>
              </a:rPr>
              <a:t>đã</a:t>
            </a:r>
            <a:r>
              <a:rPr lang="en-US" sz="1200" i="1" kern="1200" baseline="0" dirty="0" smtClean="0">
                <a:solidFill>
                  <a:srgbClr val="FF0000"/>
                </a:solidFill>
                <a:effectLst/>
                <a:latin typeface="+mn-lt"/>
                <a:ea typeface="+mn-ea"/>
                <a:cs typeface="+mn-cs"/>
              </a:rPr>
              <a:t> </a:t>
            </a:r>
            <a:r>
              <a:rPr lang="en-US" sz="1200" i="1" kern="1200" baseline="0" dirty="0" err="1" smtClean="0">
                <a:solidFill>
                  <a:srgbClr val="FF0000"/>
                </a:solidFill>
                <a:effectLst/>
                <a:latin typeface="+mn-lt"/>
                <a:ea typeface="+mn-ea"/>
                <a:cs typeface="+mn-cs"/>
              </a:rPr>
              <a:t>xảy</a:t>
            </a:r>
            <a:r>
              <a:rPr lang="en-US" sz="1200" i="1" kern="1200" baseline="0" dirty="0" smtClean="0">
                <a:solidFill>
                  <a:srgbClr val="FF0000"/>
                </a:solidFill>
                <a:effectLst/>
                <a:latin typeface="+mn-lt"/>
                <a:ea typeface="+mn-ea"/>
                <a:cs typeface="+mn-cs"/>
              </a:rPr>
              <a:t> </a:t>
            </a:r>
            <a:r>
              <a:rPr lang="en-US" sz="1200" i="1" kern="1200" baseline="0" dirty="0" err="1" smtClean="0">
                <a:solidFill>
                  <a:srgbClr val="FF0000"/>
                </a:solidFill>
                <a:effectLst/>
                <a:latin typeface="+mn-lt"/>
                <a:ea typeface="+mn-ea"/>
                <a:cs typeface="+mn-cs"/>
              </a:rPr>
              <a:t>ra.</a:t>
            </a:r>
            <a:endParaRPr lang="en-US" sz="1200" i="1" kern="1200" baseline="0" dirty="0" smtClean="0">
              <a:solidFill>
                <a:srgbClr val="FF0000"/>
              </a:solidFill>
              <a:effectLst/>
              <a:latin typeface="+mn-lt"/>
              <a:ea typeface="+mn-ea"/>
              <a:cs typeface="+mn-cs"/>
            </a:endParaRPr>
          </a:p>
          <a:p>
            <a:r>
              <a:rPr lang="en-US" sz="1200" i="1" kern="1200" baseline="0" dirty="0" smtClean="0">
                <a:solidFill>
                  <a:srgbClr val="FF0000"/>
                </a:solidFill>
                <a:effectLst/>
                <a:latin typeface="+mn-lt"/>
                <a:ea typeface="+mn-ea"/>
                <a:cs typeface="+mn-cs"/>
              </a:rPr>
              <a:t>P(B): XS </a:t>
            </a:r>
            <a:r>
              <a:rPr lang="en-US" sz="1200" i="1" kern="1200" baseline="0" dirty="0" err="1" smtClean="0">
                <a:solidFill>
                  <a:srgbClr val="FF0000"/>
                </a:solidFill>
                <a:effectLst/>
                <a:latin typeface="+mn-lt"/>
                <a:ea typeface="+mn-ea"/>
                <a:cs typeface="+mn-cs"/>
              </a:rPr>
              <a:t>tiên</a:t>
            </a:r>
            <a:r>
              <a:rPr lang="en-US" sz="1200" i="1" kern="1200" baseline="0" dirty="0" smtClean="0">
                <a:solidFill>
                  <a:srgbClr val="FF0000"/>
                </a:solidFill>
                <a:effectLst/>
                <a:latin typeface="+mn-lt"/>
                <a:ea typeface="+mn-ea"/>
                <a:cs typeface="+mn-cs"/>
              </a:rPr>
              <a:t> </a:t>
            </a:r>
            <a:r>
              <a:rPr lang="en-US" sz="1200" i="1" kern="1200" baseline="0" dirty="0" err="1" smtClean="0">
                <a:solidFill>
                  <a:srgbClr val="FF0000"/>
                </a:solidFill>
                <a:effectLst/>
                <a:latin typeface="+mn-lt"/>
                <a:ea typeface="+mn-ea"/>
                <a:cs typeface="+mn-cs"/>
              </a:rPr>
              <a:t>nghiệm</a:t>
            </a:r>
            <a:r>
              <a:rPr lang="en-US" sz="1200" i="1" kern="1200" baseline="0" dirty="0" smtClean="0">
                <a:solidFill>
                  <a:srgbClr val="FF0000"/>
                </a:solidFill>
                <a:effectLst/>
                <a:latin typeface="+mn-lt"/>
                <a:ea typeface="+mn-ea"/>
                <a:cs typeface="+mn-cs"/>
              </a:rPr>
              <a:t> </a:t>
            </a:r>
            <a:r>
              <a:rPr lang="en-US" sz="1200" i="1" kern="1200" baseline="0" dirty="0" err="1" smtClean="0">
                <a:solidFill>
                  <a:srgbClr val="FF0000"/>
                </a:solidFill>
                <a:effectLst/>
                <a:latin typeface="+mn-lt"/>
                <a:ea typeface="+mn-ea"/>
                <a:cs typeface="+mn-cs"/>
              </a:rPr>
              <a:t>của</a:t>
            </a:r>
            <a:r>
              <a:rPr lang="en-US" sz="1200" i="1" kern="1200" baseline="0" dirty="0" smtClean="0">
                <a:solidFill>
                  <a:srgbClr val="FF0000"/>
                </a:solidFill>
                <a:effectLst/>
                <a:latin typeface="+mn-lt"/>
                <a:ea typeface="+mn-ea"/>
                <a:cs typeface="+mn-cs"/>
              </a:rPr>
              <a:t> SK B (SK </a:t>
            </a:r>
            <a:r>
              <a:rPr lang="en-US" sz="1200" i="1" kern="1200" baseline="0" dirty="0" err="1" smtClean="0">
                <a:solidFill>
                  <a:srgbClr val="FF0000"/>
                </a:solidFill>
                <a:effectLst/>
                <a:latin typeface="+mn-lt"/>
                <a:ea typeface="+mn-ea"/>
                <a:cs typeface="+mn-cs"/>
              </a:rPr>
              <a:t>xảy</a:t>
            </a:r>
            <a:r>
              <a:rPr lang="en-US" sz="1200" i="1" kern="1200" baseline="0" dirty="0" smtClean="0">
                <a:solidFill>
                  <a:srgbClr val="FF0000"/>
                </a:solidFill>
                <a:effectLst/>
                <a:latin typeface="+mn-lt"/>
                <a:ea typeface="+mn-ea"/>
                <a:cs typeface="+mn-cs"/>
              </a:rPr>
              <a:t> </a:t>
            </a:r>
            <a:r>
              <a:rPr lang="en-US" sz="1200" i="1" kern="1200" baseline="0" dirty="0" err="1" smtClean="0">
                <a:solidFill>
                  <a:srgbClr val="FF0000"/>
                </a:solidFill>
                <a:effectLst/>
                <a:latin typeface="+mn-lt"/>
                <a:ea typeface="+mn-ea"/>
                <a:cs typeface="+mn-cs"/>
              </a:rPr>
              <a:t>ra</a:t>
            </a:r>
            <a:r>
              <a:rPr lang="en-US" sz="1200" i="1" kern="1200" baseline="0" dirty="0" smtClean="0">
                <a:solidFill>
                  <a:srgbClr val="FF0000"/>
                </a:solidFill>
                <a:effectLst/>
                <a:latin typeface="+mn-lt"/>
                <a:ea typeface="+mn-ea"/>
                <a:cs typeface="+mn-cs"/>
              </a:rPr>
              <a:t> B </a:t>
            </a:r>
            <a:r>
              <a:rPr lang="en-US" sz="1200" i="1" kern="1200" baseline="0" dirty="0" err="1" smtClean="0">
                <a:solidFill>
                  <a:srgbClr val="FF0000"/>
                </a:solidFill>
                <a:effectLst/>
                <a:latin typeface="+mn-lt"/>
                <a:ea typeface="+mn-ea"/>
                <a:cs typeface="+mn-cs"/>
              </a:rPr>
              <a:t>trước</a:t>
            </a:r>
            <a:r>
              <a:rPr lang="en-US" sz="1200" i="1" kern="1200" baseline="0" dirty="0" smtClean="0">
                <a:solidFill>
                  <a:srgbClr val="FF0000"/>
                </a:solidFill>
                <a:effectLst/>
                <a:latin typeface="+mn-lt"/>
                <a:ea typeface="+mn-ea"/>
                <a:cs typeface="+mn-cs"/>
              </a:rPr>
              <a:t> </a:t>
            </a:r>
            <a:r>
              <a:rPr lang="en-US" sz="1200" i="1" kern="1200" baseline="0" dirty="0" err="1" smtClean="0">
                <a:solidFill>
                  <a:srgbClr val="FF0000"/>
                </a:solidFill>
                <a:effectLst/>
                <a:latin typeface="+mn-lt"/>
                <a:ea typeface="+mn-ea"/>
                <a:cs typeface="+mn-cs"/>
              </a:rPr>
              <a:t>khi</a:t>
            </a:r>
            <a:r>
              <a:rPr lang="en-US" sz="1200" i="1" kern="1200" baseline="0" dirty="0" smtClean="0">
                <a:solidFill>
                  <a:srgbClr val="FF0000"/>
                </a:solidFill>
                <a:effectLst/>
                <a:latin typeface="+mn-lt"/>
                <a:ea typeface="+mn-ea"/>
                <a:cs typeface="+mn-cs"/>
              </a:rPr>
              <a:t> </a:t>
            </a:r>
            <a:r>
              <a:rPr lang="en-US" sz="1200" i="1" kern="1200" baseline="0" dirty="0" err="1" smtClean="0">
                <a:solidFill>
                  <a:srgbClr val="FF0000"/>
                </a:solidFill>
                <a:effectLst/>
                <a:latin typeface="+mn-lt"/>
                <a:ea typeface="+mn-ea"/>
                <a:cs typeface="+mn-cs"/>
              </a:rPr>
              <a:t>biết</a:t>
            </a:r>
            <a:r>
              <a:rPr lang="en-US" sz="1200" i="1" kern="1200" baseline="0" dirty="0" smtClean="0">
                <a:solidFill>
                  <a:srgbClr val="FF0000"/>
                </a:solidFill>
                <a:effectLst/>
                <a:latin typeface="+mn-lt"/>
                <a:ea typeface="+mn-ea"/>
                <a:cs typeface="+mn-cs"/>
              </a:rPr>
              <a:t> </a:t>
            </a:r>
            <a:r>
              <a:rPr lang="en-US" sz="1200" i="1" kern="1200" baseline="0" dirty="0" err="1" smtClean="0">
                <a:solidFill>
                  <a:srgbClr val="FF0000"/>
                </a:solidFill>
                <a:effectLst/>
                <a:latin typeface="+mn-lt"/>
                <a:ea typeface="+mn-ea"/>
                <a:cs typeface="+mn-cs"/>
              </a:rPr>
              <a:t>đến</a:t>
            </a:r>
            <a:r>
              <a:rPr lang="en-US" sz="1200" i="1" kern="1200" baseline="0" dirty="0" smtClean="0">
                <a:solidFill>
                  <a:srgbClr val="FF0000"/>
                </a:solidFill>
                <a:effectLst/>
                <a:latin typeface="+mn-lt"/>
                <a:ea typeface="+mn-ea"/>
                <a:cs typeface="+mn-cs"/>
              </a:rPr>
              <a:t> A).</a:t>
            </a:r>
          </a:p>
          <a:p>
            <a:r>
              <a:rPr lang="en-US" sz="1200" i="1" kern="1200" baseline="0" dirty="0" smtClean="0">
                <a:solidFill>
                  <a:srgbClr val="FF0000"/>
                </a:solidFill>
                <a:effectLst/>
                <a:latin typeface="+mn-lt"/>
                <a:ea typeface="+mn-ea"/>
                <a:cs typeface="+mn-cs"/>
              </a:rPr>
              <a:t>P(A): XS </a:t>
            </a:r>
            <a:r>
              <a:rPr lang="en-US" sz="1200" i="1" kern="1200" baseline="0" dirty="0" err="1" smtClean="0">
                <a:solidFill>
                  <a:srgbClr val="FF0000"/>
                </a:solidFill>
                <a:effectLst/>
                <a:latin typeface="+mn-lt"/>
                <a:ea typeface="+mn-ea"/>
                <a:cs typeface="+mn-cs"/>
              </a:rPr>
              <a:t>tiên</a:t>
            </a:r>
            <a:r>
              <a:rPr lang="en-US" sz="1200" i="1" kern="1200" baseline="0" dirty="0" smtClean="0">
                <a:solidFill>
                  <a:srgbClr val="FF0000"/>
                </a:solidFill>
                <a:effectLst/>
                <a:latin typeface="+mn-lt"/>
                <a:ea typeface="+mn-ea"/>
                <a:cs typeface="+mn-cs"/>
              </a:rPr>
              <a:t> </a:t>
            </a:r>
            <a:r>
              <a:rPr lang="en-US" sz="1200" i="1" kern="1200" baseline="0" dirty="0" err="1" smtClean="0">
                <a:solidFill>
                  <a:srgbClr val="FF0000"/>
                </a:solidFill>
                <a:effectLst/>
                <a:latin typeface="+mn-lt"/>
                <a:ea typeface="+mn-ea"/>
                <a:cs typeface="+mn-cs"/>
              </a:rPr>
              <a:t>nghiệm</a:t>
            </a:r>
            <a:r>
              <a:rPr lang="en-US" sz="1200" i="1" kern="1200" baseline="0" dirty="0" smtClean="0">
                <a:solidFill>
                  <a:srgbClr val="FF0000"/>
                </a:solidFill>
                <a:effectLst/>
                <a:latin typeface="+mn-lt"/>
                <a:ea typeface="+mn-ea"/>
                <a:cs typeface="+mn-cs"/>
              </a:rPr>
              <a:t> </a:t>
            </a:r>
            <a:r>
              <a:rPr lang="en-US" sz="1200" i="1" kern="1200" baseline="0" dirty="0" err="1" smtClean="0">
                <a:solidFill>
                  <a:srgbClr val="FF0000"/>
                </a:solidFill>
                <a:effectLst/>
                <a:latin typeface="+mn-lt"/>
                <a:ea typeface="+mn-ea"/>
                <a:cs typeface="+mn-cs"/>
              </a:rPr>
              <a:t>của</a:t>
            </a:r>
            <a:r>
              <a:rPr lang="en-US" sz="1200" i="1" kern="1200" baseline="0" dirty="0" smtClean="0">
                <a:solidFill>
                  <a:srgbClr val="FF0000"/>
                </a:solidFill>
                <a:effectLst/>
                <a:latin typeface="+mn-lt"/>
                <a:ea typeface="+mn-ea"/>
                <a:cs typeface="+mn-cs"/>
              </a:rPr>
              <a:t> SK A(SK </a:t>
            </a:r>
            <a:r>
              <a:rPr lang="en-US" sz="1200" i="1" kern="1200" baseline="0" dirty="0" err="1" smtClean="0">
                <a:solidFill>
                  <a:srgbClr val="FF0000"/>
                </a:solidFill>
                <a:effectLst/>
                <a:latin typeface="+mn-lt"/>
                <a:ea typeface="+mn-ea"/>
                <a:cs typeface="+mn-cs"/>
              </a:rPr>
              <a:t>xảy</a:t>
            </a:r>
            <a:r>
              <a:rPr lang="en-US" sz="1200" i="1" kern="1200" baseline="0" dirty="0" smtClean="0">
                <a:solidFill>
                  <a:srgbClr val="FF0000"/>
                </a:solidFill>
                <a:effectLst/>
                <a:latin typeface="+mn-lt"/>
                <a:ea typeface="+mn-ea"/>
                <a:cs typeface="+mn-cs"/>
              </a:rPr>
              <a:t> </a:t>
            </a:r>
            <a:r>
              <a:rPr lang="en-US" sz="1200" i="1" kern="1200" baseline="0" dirty="0" err="1" smtClean="0">
                <a:solidFill>
                  <a:srgbClr val="FF0000"/>
                </a:solidFill>
                <a:effectLst/>
                <a:latin typeface="+mn-lt"/>
                <a:ea typeface="+mn-ea"/>
                <a:cs typeface="+mn-cs"/>
              </a:rPr>
              <a:t>ra</a:t>
            </a:r>
            <a:r>
              <a:rPr lang="en-US" sz="1200" i="1" kern="1200" baseline="0" dirty="0" smtClean="0">
                <a:solidFill>
                  <a:srgbClr val="FF0000"/>
                </a:solidFill>
                <a:effectLst/>
                <a:latin typeface="+mn-lt"/>
                <a:ea typeface="+mn-ea"/>
                <a:cs typeface="+mn-cs"/>
              </a:rPr>
              <a:t> A </a:t>
            </a:r>
            <a:r>
              <a:rPr lang="en-US" sz="1200" i="1" kern="1200" baseline="0" dirty="0" err="1" smtClean="0">
                <a:solidFill>
                  <a:srgbClr val="FF0000"/>
                </a:solidFill>
                <a:effectLst/>
                <a:latin typeface="+mn-lt"/>
                <a:ea typeface="+mn-ea"/>
                <a:cs typeface="+mn-cs"/>
              </a:rPr>
              <a:t>trước</a:t>
            </a:r>
            <a:r>
              <a:rPr lang="en-US" sz="1200" i="1" kern="1200" baseline="0" dirty="0" smtClean="0">
                <a:solidFill>
                  <a:srgbClr val="FF0000"/>
                </a:solidFill>
                <a:effectLst/>
                <a:latin typeface="+mn-lt"/>
                <a:ea typeface="+mn-ea"/>
                <a:cs typeface="+mn-cs"/>
              </a:rPr>
              <a:t> </a:t>
            </a:r>
            <a:r>
              <a:rPr lang="en-US" sz="1200" i="1" kern="1200" baseline="0" dirty="0" err="1" smtClean="0">
                <a:solidFill>
                  <a:srgbClr val="FF0000"/>
                </a:solidFill>
                <a:effectLst/>
                <a:latin typeface="+mn-lt"/>
                <a:ea typeface="+mn-ea"/>
                <a:cs typeface="+mn-cs"/>
              </a:rPr>
              <a:t>khi</a:t>
            </a:r>
            <a:r>
              <a:rPr lang="en-US" sz="1200" i="1" kern="1200" baseline="0" dirty="0" smtClean="0">
                <a:solidFill>
                  <a:srgbClr val="FF0000"/>
                </a:solidFill>
                <a:effectLst/>
                <a:latin typeface="+mn-lt"/>
                <a:ea typeface="+mn-ea"/>
                <a:cs typeface="+mn-cs"/>
              </a:rPr>
              <a:t> </a:t>
            </a:r>
            <a:r>
              <a:rPr lang="en-US" sz="1200" i="1" kern="1200" baseline="0" dirty="0" err="1" smtClean="0">
                <a:solidFill>
                  <a:srgbClr val="FF0000"/>
                </a:solidFill>
                <a:effectLst/>
                <a:latin typeface="+mn-lt"/>
                <a:ea typeface="+mn-ea"/>
                <a:cs typeface="+mn-cs"/>
              </a:rPr>
              <a:t>biết</a:t>
            </a:r>
            <a:r>
              <a:rPr lang="en-US" sz="1200" i="1" kern="1200" baseline="0" dirty="0" smtClean="0">
                <a:solidFill>
                  <a:srgbClr val="FF0000"/>
                </a:solidFill>
                <a:effectLst/>
                <a:latin typeface="+mn-lt"/>
                <a:ea typeface="+mn-ea"/>
                <a:cs typeface="+mn-cs"/>
              </a:rPr>
              <a:t> </a:t>
            </a:r>
            <a:r>
              <a:rPr lang="en-US" sz="1200" i="1" kern="1200" baseline="0" dirty="0" err="1" smtClean="0">
                <a:solidFill>
                  <a:srgbClr val="FF0000"/>
                </a:solidFill>
                <a:effectLst/>
                <a:latin typeface="+mn-lt"/>
                <a:ea typeface="+mn-ea"/>
                <a:cs typeface="+mn-cs"/>
              </a:rPr>
              <a:t>đến</a:t>
            </a:r>
            <a:r>
              <a:rPr lang="en-US" sz="1200" i="1" kern="1200" baseline="0" dirty="0" smtClean="0">
                <a:solidFill>
                  <a:srgbClr val="FF0000"/>
                </a:solidFill>
                <a:effectLst/>
                <a:latin typeface="+mn-lt"/>
                <a:ea typeface="+mn-ea"/>
                <a:cs typeface="+mn-cs"/>
              </a:rPr>
              <a:t> B).</a:t>
            </a:r>
          </a:p>
          <a:p>
            <a:endParaRPr lang="en-US" sz="1200" i="1" kern="1200" baseline="0" dirty="0" smtClean="0">
              <a:solidFill>
                <a:srgbClr val="FF0000"/>
              </a:solidFill>
              <a:effectLst/>
              <a:latin typeface="+mn-lt"/>
              <a:ea typeface="+mn-ea"/>
              <a:cs typeface="+mn-cs"/>
            </a:endParaRPr>
          </a:p>
          <a:p>
            <a:r>
              <a:rPr lang="vi-VN" dirty="0" smtClean="0"/>
              <a:t>Xác suất có điều kiện của sự kiện B khi biết sự kiện A (P(B∣A)) được tính bằng tích của xác suất có điều kiện của A khi biết B (P(A∣B)) và xác suất tiên nghiệm của B (P(B)), chia cho xác suất tiên nghiệm của A (P(A))</a:t>
            </a:r>
            <a:endParaRPr lang="en-US" sz="1200" i="1" kern="1200" dirty="0" smtClean="0">
              <a:solidFill>
                <a:schemeClr val="tx1"/>
              </a:solidFill>
              <a:effectLst/>
              <a:latin typeface="+mn-lt"/>
              <a:ea typeface="+mn-ea"/>
              <a:cs typeface="+mn-cs"/>
            </a:endParaRPr>
          </a:p>
          <a:p>
            <a:endParaRPr lang="en-US" sz="1200" i="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Ý </a:t>
            </a:r>
            <a:r>
              <a:rPr lang="en-US" sz="1200" kern="1200" dirty="0" err="1" smtClean="0">
                <a:solidFill>
                  <a:schemeClr val="tx1"/>
                </a:solidFill>
                <a:effectLst/>
                <a:latin typeface="+mn-lt"/>
                <a:ea typeface="+mn-ea"/>
                <a:cs typeface="+mn-cs"/>
              </a:rPr>
              <a:t>tưởng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dựa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giữa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cụm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đoán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thuộc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chủ</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trọng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ở </a:t>
            </a:r>
            <a:r>
              <a:rPr lang="en-US" sz="1200" kern="1200" dirty="0" err="1" smtClean="0">
                <a:solidFill>
                  <a:schemeClr val="tx1"/>
                </a:solidFill>
                <a:effectLst/>
                <a:latin typeface="+mn-lt"/>
                <a:ea typeface="+mn-ea"/>
                <a:cs typeface="+mn-cs"/>
              </a:rPr>
              <a:t>chỗ</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nhau</a:t>
            </a:r>
            <a:endParaRPr lang="en-US" sz="1200"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kern="1200" dirty="0" smtClean="0">
              <a:solidFill>
                <a:schemeClr val="tx1"/>
              </a:solidFill>
              <a:effectLst/>
              <a:latin typeface="+mn-lt"/>
              <a:ea typeface="+mn-ea"/>
              <a:cs typeface="+mn-cs"/>
            </a:endParaRPr>
          </a:p>
          <a:p>
            <a:r>
              <a:rPr lang="en-US" sz="1200" i="1" kern="1200" dirty="0" err="1" smtClean="0">
                <a:solidFill>
                  <a:schemeClr val="tx1"/>
                </a:solidFill>
                <a:effectLst/>
                <a:latin typeface="+mn-lt"/>
                <a:ea typeface="+mn-ea"/>
                <a:cs typeface="+mn-cs"/>
              </a:rPr>
              <a:t>Mô</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hình</a:t>
            </a:r>
            <a:r>
              <a:rPr lang="en-US" sz="1200" i="1" kern="1200" dirty="0" smtClean="0">
                <a:solidFill>
                  <a:schemeClr val="tx1"/>
                </a:solidFill>
                <a:effectLst/>
                <a:latin typeface="+mn-lt"/>
                <a:ea typeface="+mn-ea"/>
                <a:cs typeface="+mn-cs"/>
              </a:rPr>
              <a:t> Gaussian Naïve Bayes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tục</a:t>
            </a:r>
            <a:endParaRPr lang="en-US" sz="1200" kern="1200" dirty="0" smtClean="0">
              <a:solidFill>
                <a:schemeClr val="tx1"/>
              </a:solidFill>
              <a:effectLst/>
              <a:latin typeface="+mn-lt"/>
              <a:ea typeface="+mn-ea"/>
              <a:cs typeface="+mn-cs"/>
            </a:endParaRPr>
          </a:p>
          <a:p>
            <a:r>
              <a:rPr lang="en-US" sz="1200" i="1" kern="1200" dirty="0" err="1" smtClean="0">
                <a:solidFill>
                  <a:schemeClr val="tx1"/>
                </a:solidFill>
                <a:effectLst/>
                <a:latin typeface="+mn-lt"/>
                <a:ea typeface="+mn-ea"/>
                <a:cs typeface="+mn-cs"/>
              </a:rPr>
              <a:t>Mô</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hình</a:t>
            </a:r>
            <a:r>
              <a:rPr lang="en-US" sz="1200" i="1" kern="1200" dirty="0" smtClean="0">
                <a:solidFill>
                  <a:schemeClr val="tx1"/>
                </a:solidFill>
                <a:effectLst/>
                <a:latin typeface="+mn-lt"/>
                <a:ea typeface="+mn-ea"/>
                <a:cs typeface="+mn-cs"/>
              </a:rPr>
              <a:t> Multinomial Naïve Bayes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toán</a:t>
            </a:r>
            <a:r>
              <a:rPr lang="en-US" sz="1200" kern="1200" dirty="0" smtClean="0">
                <a:solidFill>
                  <a:schemeClr val="tx1"/>
                </a:solidFill>
                <a:effectLst/>
                <a:latin typeface="+mn-lt"/>
                <a:ea typeface="+mn-ea"/>
                <a:cs typeface="+mn-cs"/>
              </a:rPr>
              <a:t> Naïve Bayes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thức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Naïve Bayes </a:t>
            </a:r>
            <a:r>
              <a:rPr lang="en-US" sz="1200" kern="1200" dirty="0" err="1" smtClean="0">
                <a:solidFill>
                  <a:schemeClr val="tx1"/>
                </a:solidFill>
                <a:effectLst/>
                <a:latin typeface="+mn-lt"/>
                <a:ea typeface="+mn-ea"/>
                <a:cs typeface="+mn-cs"/>
              </a:rPr>
              <a:t>cổ</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biểu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diễn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dưới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lượng</a:t>
            </a:r>
            <a:r>
              <a:rPr lang="en-US" sz="1200" kern="1200" dirty="0" smtClean="0">
                <a:solidFill>
                  <a:schemeClr val="tx1"/>
                </a:solidFill>
                <a:effectLst/>
                <a:latin typeface="+mn-lt"/>
                <a:ea typeface="+mn-ea"/>
                <a:cs typeface="+mn-cs"/>
              </a:rPr>
              <a:t> vector </a:t>
            </a:r>
            <a:r>
              <a:rPr lang="en-US" sz="1200" kern="1200" dirty="0" err="1" smtClean="0">
                <a:solidFill>
                  <a:schemeClr val="tx1"/>
                </a:solidFill>
                <a:effectLst/>
                <a:latin typeface="+mn-lt"/>
                <a:ea typeface="+mn-ea"/>
                <a:cs typeface="+mn-cs"/>
              </a:rPr>
              <a:t>đặc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601AA11D-67B7-43CA-BC23-8F5EA0E7E4B9}" type="slidenum">
              <a:rPr lang="en-US" smtClean="0"/>
              <a:t>5</a:t>
            </a:fld>
            <a:endParaRPr lang="en-US"/>
          </a:p>
        </p:txBody>
      </p:sp>
    </p:spTree>
    <p:extLst>
      <p:ext uri="{BB962C8B-B14F-4D97-AF65-F5344CB8AC3E}">
        <p14:creationId xmlns:p14="http://schemas.microsoft.com/office/powerpoint/2010/main" val="2152166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1AA11D-67B7-43CA-BC23-8F5EA0E7E4B9}" type="slidenum">
              <a:rPr lang="en-US" smtClean="0"/>
              <a:t>6</a:t>
            </a:fld>
            <a:endParaRPr lang="en-US"/>
          </a:p>
        </p:txBody>
      </p:sp>
    </p:spTree>
    <p:extLst>
      <p:ext uri="{BB962C8B-B14F-4D97-AF65-F5344CB8AC3E}">
        <p14:creationId xmlns:p14="http://schemas.microsoft.com/office/powerpoint/2010/main" val="3613844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1AA11D-67B7-43CA-BC23-8F5EA0E7E4B9}" type="slidenum">
              <a:rPr lang="en-US" smtClean="0"/>
              <a:t>7</a:t>
            </a:fld>
            <a:endParaRPr lang="en-US"/>
          </a:p>
        </p:txBody>
      </p:sp>
    </p:spTree>
    <p:extLst>
      <p:ext uri="{BB962C8B-B14F-4D97-AF65-F5344CB8AC3E}">
        <p14:creationId xmlns:p14="http://schemas.microsoft.com/office/powerpoint/2010/main" val="1036173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smtClean="0"/>
              <a:t>Xóa</a:t>
            </a:r>
            <a:r>
              <a:rPr lang="en-US" b="1" baseline="0" dirty="0" smtClean="0"/>
              <a:t> </a:t>
            </a:r>
            <a:r>
              <a:rPr lang="en-US" b="1" baseline="0" dirty="0" err="1" smtClean="0"/>
              <a:t>mã</a:t>
            </a:r>
            <a:r>
              <a:rPr lang="en-US" b="1" baseline="0" dirty="0" smtClean="0"/>
              <a:t> code html: </a:t>
            </a:r>
            <a:r>
              <a:rPr lang="pt-BR" sz="1200" kern="1200" dirty="0" smtClean="0">
                <a:solidFill>
                  <a:schemeClr val="tx1"/>
                </a:solidFill>
                <a:effectLst/>
                <a:latin typeface="+mn-lt"/>
                <a:ea typeface="+mn-ea"/>
                <a:cs typeface="+mn-cs"/>
              </a:rPr>
              <a:t>Sử dụng biểu thức chính quy </a:t>
            </a:r>
            <a:r>
              <a:rPr lang="en-US" sz="1200" kern="1200" dirty="0" smtClean="0">
                <a:solidFill>
                  <a:schemeClr val="tx1"/>
                </a:solidFill>
                <a:effectLst/>
                <a:latin typeface="+mn-lt"/>
                <a:ea typeface="+mn-ea"/>
                <a:cs typeface="+mn-cs"/>
              </a:rPr>
              <a:t>r'&lt;[^&gt;]*&gt;'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tìm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đoạn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nằm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dấu</a:t>
            </a:r>
            <a:r>
              <a:rPr lang="en-US" sz="1200" kern="1200" dirty="0" smtClean="0">
                <a:solidFill>
                  <a:schemeClr val="tx1"/>
                </a:solidFill>
                <a:effectLst/>
                <a:latin typeface="+mn-lt"/>
                <a:ea typeface="+mn-ea"/>
                <a:cs typeface="+mn-cs"/>
              </a:rPr>
              <a:t> &lt; &gt;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đoạn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rỗng</a:t>
            </a:r>
            <a:r>
              <a:rPr lang="en-US" sz="1200" kern="1200" dirty="0" smtClean="0">
                <a:solidFill>
                  <a:schemeClr val="tx1"/>
                </a:solidFill>
                <a:effectLst/>
                <a:latin typeface="+mn-lt"/>
                <a:ea typeface="+mn-ea"/>
                <a:cs typeface="+mn-cs"/>
              </a:rPr>
              <a:t>.</a:t>
            </a:r>
            <a:endParaRPr lang="en-US" dirty="0" smtClean="0"/>
          </a:p>
          <a:p>
            <a:r>
              <a:rPr lang="en-US" b="1" dirty="0" err="1" smtClean="0"/>
              <a:t>Chuân</a:t>
            </a:r>
            <a:r>
              <a:rPr lang="en-US" b="1" baseline="0" dirty="0" smtClean="0"/>
              <a:t> </a:t>
            </a:r>
            <a:r>
              <a:rPr lang="en-US" b="1" baseline="0" dirty="0" err="1" smtClean="0"/>
              <a:t>hóa</a:t>
            </a:r>
            <a:r>
              <a:rPr lang="en-US" b="1" baseline="0" dirty="0" smtClean="0"/>
              <a:t> </a:t>
            </a:r>
            <a:r>
              <a:rPr lang="en-US" b="1" baseline="0" dirty="0" err="1" smtClean="0"/>
              <a:t>dấu</a:t>
            </a:r>
            <a:r>
              <a:rPr lang="en-US" b="1" baseline="0" dirty="0" smtClean="0"/>
              <a:t> </a:t>
            </a:r>
            <a:r>
              <a:rPr lang="en-US" b="1" baseline="0" dirty="0" err="1" smtClean="0"/>
              <a:t>từ</a:t>
            </a:r>
            <a:r>
              <a:rPr lang="en-US" b="1" baseline="0" dirty="0" smtClean="0"/>
              <a:t>: </a:t>
            </a:r>
            <a:r>
              <a:rPr lang="en-US" dirty="0" err="1" smtClean="0"/>
              <a:t>Sửa</a:t>
            </a:r>
            <a:r>
              <a:rPr lang="en-US" dirty="0" smtClean="0"/>
              <a:t> </a:t>
            </a:r>
            <a:r>
              <a:rPr lang="en-US" dirty="0" err="1" smtClean="0"/>
              <a:t>lại</a:t>
            </a:r>
            <a:r>
              <a:rPr lang="en-US" dirty="0" smtClean="0"/>
              <a:t> </a:t>
            </a:r>
            <a:r>
              <a:rPr lang="en-US" dirty="0" err="1" smtClean="0"/>
              <a:t>các</a:t>
            </a:r>
            <a:r>
              <a:rPr lang="en-US" dirty="0" smtClean="0"/>
              <a:t> </a:t>
            </a:r>
            <a:r>
              <a:rPr lang="en-US" dirty="0" err="1" smtClean="0"/>
              <a:t>dấu</a:t>
            </a:r>
            <a:r>
              <a:rPr lang="en-US" dirty="0" smtClean="0"/>
              <a:t> </a:t>
            </a:r>
            <a:r>
              <a:rPr lang="en-US" dirty="0" err="1" smtClean="0"/>
              <a:t>tiếng</a:t>
            </a:r>
            <a:r>
              <a:rPr lang="en-US" dirty="0" smtClean="0"/>
              <a:t> </a:t>
            </a:r>
            <a:r>
              <a:rPr lang="en-US" dirty="0" err="1" smtClean="0"/>
              <a:t>Việt</a:t>
            </a:r>
            <a:r>
              <a:rPr lang="en-US" dirty="0" smtClean="0"/>
              <a:t> </a:t>
            </a:r>
            <a:r>
              <a:rPr lang="en-US" dirty="0" err="1" smtClean="0"/>
              <a:t>để</a:t>
            </a:r>
            <a:r>
              <a:rPr lang="en-US" dirty="0" smtClean="0"/>
              <a:t> </a:t>
            </a:r>
            <a:r>
              <a:rPr lang="en-US" dirty="0" err="1" smtClean="0"/>
              <a:t>đảm</a:t>
            </a:r>
            <a:r>
              <a:rPr lang="en-US" dirty="0" smtClean="0"/>
              <a:t> </a:t>
            </a:r>
            <a:r>
              <a:rPr lang="en-US" dirty="0" err="1" smtClean="0"/>
              <a:t>bảo</a:t>
            </a:r>
            <a:r>
              <a:rPr lang="en-US" dirty="0" smtClean="0"/>
              <a:t> </a:t>
            </a:r>
            <a:r>
              <a:rPr lang="en-US" dirty="0" err="1" smtClean="0"/>
              <a:t>vị</a:t>
            </a:r>
            <a:r>
              <a:rPr lang="en-US" dirty="0" smtClean="0"/>
              <a:t> </a:t>
            </a:r>
            <a:r>
              <a:rPr lang="en-US" dirty="0" err="1" smtClean="0"/>
              <a:t>trí</a:t>
            </a:r>
            <a:r>
              <a:rPr lang="en-US" dirty="0" smtClean="0"/>
              <a:t> </a:t>
            </a:r>
            <a:r>
              <a:rPr lang="en-US" dirty="0" err="1" smtClean="0"/>
              <a:t>đặt</a:t>
            </a:r>
            <a:r>
              <a:rPr lang="en-US" dirty="0" smtClean="0"/>
              <a:t> </a:t>
            </a:r>
            <a:r>
              <a:rPr lang="en-US" dirty="0" err="1" smtClean="0"/>
              <a:t>dấu</a:t>
            </a:r>
            <a:r>
              <a:rPr lang="en-US" dirty="0" smtClean="0"/>
              <a:t> </a:t>
            </a:r>
            <a:r>
              <a:rPr lang="en-US" dirty="0" err="1" smtClean="0"/>
              <a:t>chính</a:t>
            </a:r>
            <a:r>
              <a:rPr lang="en-US" dirty="0" smtClean="0"/>
              <a:t> </a:t>
            </a:r>
            <a:r>
              <a:rPr lang="en-US" dirty="0" err="1" smtClean="0"/>
              <a:t>xác</a:t>
            </a:r>
            <a:r>
              <a:rPr lang="en-US" dirty="0" smtClean="0"/>
              <a:t>.</a:t>
            </a:r>
          </a:p>
          <a:p>
            <a:pPr marL="171450" indent="-171450">
              <a:buFont typeface="Arial" panose="020B0604020202020204" pitchFamily="34" charset="0"/>
              <a:buChar char="•"/>
            </a:pPr>
            <a:r>
              <a:rPr lang="en-US" sz="1100" baseline="0" dirty="0" err="1" smtClean="0"/>
              <a:t>Kiểm</a:t>
            </a:r>
            <a:r>
              <a:rPr lang="en-US" sz="1100" baseline="0" dirty="0" smtClean="0"/>
              <a:t> </a:t>
            </a:r>
            <a:r>
              <a:rPr lang="en-US" sz="1100" baseline="0" dirty="0" err="1" smtClean="0"/>
              <a:t>tra</a:t>
            </a:r>
            <a:r>
              <a:rPr lang="en-US" sz="1100" baseline="0" dirty="0" smtClean="0"/>
              <a:t> </a:t>
            </a:r>
            <a:r>
              <a:rPr lang="en-US" sz="1100" baseline="0" dirty="0" err="1" smtClean="0"/>
              <a:t>xem</a:t>
            </a:r>
            <a:r>
              <a:rPr lang="en-US" sz="1100" baseline="0" dirty="0" smtClean="0"/>
              <a:t> </a:t>
            </a:r>
            <a:r>
              <a:rPr lang="en-US" sz="1100" baseline="0" dirty="0" err="1" smtClean="0"/>
              <a:t>nó</a:t>
            </a:r>
            <a:r>
              <a:rPr lang="en-US" sz="1100" baseline="0" dirty="0" smtClean="0"/>
              <a:t> </a:t>
            </a:r>
            <a:r>
              <a:rPr lang="en-US" sz="1100" baseline="0" dirty="0" err="1" smtClean="0"/>
              <a:t>có</a:t>
            </a:r>
            <a:r>
              <a:rPr lang="en-US" sz="1100" baseline="0" dirty="0" smtClean="0"/>
              <a:t> </a:t>
            </a:r>
            <a:r>
              <a:rPr lang="en-US" sz="1100" baseline="0" dirty="0" err="1" smtClean="0"/>
              <a:t>phải</a:t>
            </a:r>
            <a:r>
              <a:rPr lang="en-US" sz="1100" baseline="0" dirty="0" smtClean="0"/>
              <a:t> </a:t>
            </a:r>
            <a:r>
              <a:rPr lang="en-US" sz="1100" baseline="0" dirty="0" err="1" smtClean="0"/>
              <a:t>từ</a:t>
            </a:r>
            <a:r>
              <a:rPr lang="en-US" sz="1100" baseline="0" dirty="0" smtClean="0"/>
              <a:t> TV </a:t>
            </a:r>
            <a:r>
              <a:rPr lang="en-US" sz="1100" baseline="0" dirty="0" err="1" smtClean="0"/>
              <a:t>hợp</a:t>
            </a:r>
            <a:r>
              <a:rPr lang="en-US" sz="1100" baseline="0" dirty="0" smtClean="0"/>
              <a:t> </a:t>
            </a:r>
            <a:r>
              <a:rPr lang="en-US" sz="1100" baseline="0" dirty="0" err="1" smtClean="0"/>
              <a:t>lý</a:t>
            </a:r>
            <a:r>
              <a:rPr lang="en-US" sz="1100" baseline="0" dirty="0" smtClean="0"/>
              <a:t> </a:t>
            </a:r>
            <a:r>
              <a:rPr lang="en-US" sz="1100" baseline="0" dirty="0" err="1" smtClean="0"/>
              <a:t>không</a:t>
            </a:r>
            <a:r>
              <a:rPr lang="en-US" sz="1100" baseline="0" dirty="0" smtClean="0"/>
              <a:t> (</a:t>
            </a:r>
            <a:r>
              <a:rPr lang="en-US" sz="1100" baseline="0" dirty="0" err="1" smtClean="0"/>
              <a:t>tách</a:t>
            </a:r>
            <a:r>
              <a:rPr lang="en-US" sz="1100" baseline="0" dirty="0" smtClean="0"/>
              <a:t> </a:t>
            </a:r>
            <a:r>
              <a:rPr lang="en-US" sz="1100" baseline="0" dirty="0" err="1" smtClean="0"/>
              <a:t>từ</a:t>
            </a:r>
            <a:r>
              <a:rPr lang="en-US" sz="1100" baseline="0" dirty="0" smtClean="0"/>
              <a:t>)</a:t>
            </a:r>
          </a:p>
          <a:p>
            <a:pPr marL="171450" indent="-171450">
              <a:buFont typeface="Arial" panose="020B0604020202020204" pitchFamily="34" charset="0"/>
              <a:buChar char="•"/>
            </a:pPr>
            <a:r>
              <a:rPr lang="vi-VN" sz="1100" dirty="0" smtClean="0"/>
              <a:t>Nếu từ chứa nguyên âm, xác định dấu câu (sắc, huyền, nặng, hỏi, ngã) và vị trí đặt dấu dựa trên bảng bang_nguyen_am và bang_ky_tu_dau.</a:t>
            </a:r>
            <a:endParaRPr lang="en-US" sz="1100" dirty="0" smtClean="0"/>
          </a:p>
          <a:p>
            <a:pPr marL="171450" indent="-171450">
              <a:buFont typeface="Arial" panose="020B0604020202020204" pitchFamily="34" charset="0"/>
              <a:buChar char="•"/>
            </a:pPr>
            <a:r>
              <a:rPr lang="vi-VN" sz="1100" dirty="0" smtClean="0"/>
              <a:t>Thay thế các ký tự nguyên âm có dấu bằng ký tự nguyên âm chuẩn kèm dấu đúng vị trí.</a:t>
            </a:r>
            <a:endParaRPr lang="en-US" sz="1100" dirty="0" smtClean="0"/>
          </a:p>
          <a:p>
            <a:pPr marL="171450" indent="-171450">
              <a:buFont typeface="Arial" panose="020B0604020202020204" pitchFamily="34" charset="0"/>
              <a:buChar char="•"/>
            </a:pPr>
            <a:r>
              <a:rPr lang="vi-VN" sz="1100" dirty="0" smtClean="0"/>
              <a:t>Xử lý các trường hợp đặc biệt như từ bắt đầu bằng "qu" hoặc "gi".</a:t>
            </a:r>
            <a:endParaRPr lang="en-US" sz="1100" baseline="0" dirty="0" smtClean="0"/>
          </a:p>
          <a:p>
            <a:r>
              <a:rPr lang="en-US" b="1" dirty="0" err="1" smtClean="0"/>
              <a:t>Chuẩn</a:t>
            </a:r>
            <a:r>
              <a:rPr lang="en-US" b="1" dirty="0" smtClean="0"/>
              <a:t> </a:t>
            </a:r>
            <a:r>
              <a:rPr lang="en-US" b="1" dirty="0" err="1" smtClean="0"/>
              <a:t>hóa</a:t>
            </a:r>
            <a:r>
              <a:rPr lang="en-US" b="1" baseline="0" dirty="0" smtClean="0"/>
              <a:t> </a:t>
            </a:r>
            <a:r>
              <a:rPr lang="en-US" b="1" baseline="0" dirty="0" err="1" smtClean="0"/>
              <a:t>dấu</a:t>
            </a:r>
            <a:r>
              <a:rPr lang="en-US" b="1" baseline="0" dirty="0" smtClean="0"/>
              <a:t> </a:t>
            </a:r>
            <a:r>
              <a:rPr lang="en-US" b="1" baseline="0" dirty="0" err="1" smtClean="0"/>
              <a:t>câu</a:t>
            </a:r>
            <a:r>
              <a:rPr lang="en-US" b="1" baseline="0" dirty="0" smtClean="0"/>
              <a:t>: </a:t>
            </a:r>
            <a:r>
              <a:rPr lang="en-US" dirty="0" err="1" smtClean="0"/>
              <a:t>Chuẩn</a:t>
            </a:r>
            <a:r>
              <a:rPr lang="en-US" dirty="0" smtClean="0"/>
              <a:t> </a:t>
            </a:r>
            <a:r>
              <a:rPr lang="en-US" dirty="0" err="1" smtClean="0"/>
              <a:t>hóa</a:t>
            </a:r>
            <a:r>
              <a:rPr lang="en-US" dirty="0" smtClean="0"/>
              <a:t> </a:t>
            </a:r>
            <a:r>
              <a:rPr lang="en-US" dirty="0" err="1" smtClean="0"/>
              <a:t>toàn</a:t>
            </a:r>
            <a:r>
              <a:rPr lang="en-US" dirty="0" smtClean="0"/>
              <a:t> </a:t>
            </a:r>
            <a:r>
              <a:rPr lang="en-US" dirty="0" err="1" smtClean="0"/>
              <a:t>bộ</a:t>
            </a:r>
            <a:r>
              <a:rPr lang="en-US" dirty="0" smtClean="0"/>
              <a:t> </a:t>
            </a:r>
            <a:r>
              <a:rPr lang="en-US" dirty="0" err="1" smtClean="0"/>
              <a:t>câu</a:t>
            </a:r>
            <a:r>
              <a:rPr lang="en-US" dirty="0" smtClean="0"/>
              <a:t> </a:t>
            </a:r>
            <a:r>
              <a:rPr lang="en-US" dirty="0" err="1" smtClean="0"/>
              <a:t>tiếng</a:t>
            </a:r>
            <a:r>
              <a:rPr lang="en-US" dirty="0" smtClean="0"/>
              <a:t> </a:t>
            </a:r>
            <a:r>
              <a:rPr lang="en-US" dirty="0" err="1" smtClean="0"/>
              <a:t>Việt</a:t>
            </a:r>
            <a:r>
              <a:rPr lang="en-US" dirty="0" smtClean="0"/>
              <a:t> </a:t>
            </a:r>
            <a:r>
              <a:rPr lang="en-US" dirty="0" err="1" smtClean="0"/>
              <a:t>với</a:t>
            </a:r>
            <a:r>
              <a:rPr lang="en-US" dirty="0" smtClean="0"/>
              <a:t> </a:t>
            </a:r>
            <a:r>
              <a:rPr lang="en-US" dirty="0" err="1" smtClean="0"/>
              <a:t>dấu</a:t>
            </a:r>
            <a:r>
              <a:rPr lang="en-US" dirty="0" smtClean="0"/>
              <a:t> </a:t>
            </a:r>
            <a:r>
              <a:rPr lang="en-US" dirty="0" err="1" smtClean="0"/>
              <a:t>câu</a:t>
            </a:r>
            <a:r>
              <a:rPr lang="en-US" dirty="0" smtClean="0"/>
              <a:t> </a:t>
            </a:r>
            <a:r>
              <a:rPr lang="en-US" dirty="0" err="1" smtClean="0"/>
              <a:t>và</a:t>
            </a:r>
            <a:r>
              <a:rPr lang="en-US" dirty="0" smtClean="0"/>
              <a:t> </a:t>
            </a:r>
            <a:r>
              <a:rPr lang="en-US" dirty="0" err="1" smtClean="0"/>
              <a:t>từ</a:t>
            </a:r>
            <a:r>
              <a:rPr lang="en-US" dirty="0" smtClean="0"/>
              <a:t> </a:t>
            </a:r>
            <a:r>
              <a:rPr lang="en-US" dirty="0" err="1" smtClean="0"/>
              <a:t>vựng</a:t>
            </a:r>
            <a:r>
              <a:rPr lang="en-US" dirty="0" smtClean="0"/>
              <a:t> </a:t>
            </a:r>
            <a:r>
              <a:rPr lang="en-US" dirty="0" err="1" smtClean="0"/>
              <a:t>đúng</a:t>
            </a:r>
            <a:r>
              <a:rPr lang="en-US" dirty="0" smtClean="0"/>
              <a:t> </a:t>
            </a:r>
            <a:r>
              <a:rPr lang="en-US" dirty="0" err="1" smtClean="0"/>
              <a:t>chuẩn</a:t>
            </a:r>
            <a:r>
              <a:rPr lang="en-US" dirty="0" smtClean="0"/>
              <a:t>.</a:t>
            </a:r>
          </a:p>
          <a:p>
            <a:pPr marL="171450" indent="-171450">
              <a:buFont typeface="Arial" panose="020B0604020202020204" pitchFamily="34" charset="0"/>
              <a:buChar char="•"/>
            </a:pPr>
            <a:r>
              <a:rPr lang="vi-VN" dirty="0" smtClean="0"/>
              <a:t>Chuyển toàn bộ câu thành chữ thường.</a:t>
            </a:r>
            <a:endParaRPr lang="en-US" dirty="0" smtClean="0"/>
          </a:p>
          <a:p>
            <a:pPr marL="171450" indent="-171450">
              <a:buFont typeface="Arial" panose="020B0604020202020204" pitchFamily="34" charset="0"/>
              <a:buChar char="•"/>
            </a:pPr>
            <a:r>
              <a:rPr lang="vi-VN" dirty="0" smtClean="0"/>
              <a:t>Tách câu thành từng từ.</a:t>
            </a:r>
            <a:endParaRPr lang="en-US" dirty="0" smtClean="0"/>
          </a:p>
          <a:p>
            <a:pPr marL="171450" indent="-171450">
              <a:buFont typeface="Arial" panose="020B0604020202020204" pitchFamily="34" charset="0"/>
              <a:buChar char="•"/>
            </a:pPr>
            <a:r>
              <a:rPr lang="vi-VN" dirty="0" smtClean="0"/>
              <a:t>Với từng từ, kiểm tra và chuẩn hóa vị trí dấu bằng cách gọi hàm chuan_hoa_dau_tu_tieng_viet.</a:t>
            </a:r>
            <a:endParaRPr lang="en-US" dirty="0" smtClean="0"/>
          </a:p>
          <a:p>
            <a:pPr marL="171450" indent="-171450">
              <a:buFont typeface="Arial" panose="020B0604020202020204" pitchFamily="34" charset="0"/>
              <a:buChar char="•"/>
            </a:pPr>
            <a:r>
              <a:rPr lang="vi-VN" dirty="0" smtClean="0"/>
              <a:t>Ghép lại các từ sau khi chuẩn hóa để tạo thành câu hoàn chỉnh.</a:t>
            </a:r>
            <a:endParaRPr lang="en-US" baseline="0" dirty="0" smtClean="0"/>
          </a:p>
          <a:p>
            <a:pPr marL="0" lvl="0" indent="0">
              <a:buFont typeface="Arial" panose="020B0604020202020204" pitchFamily="34" charset="0"/>
              <a:buNone/>
            </a:pPr>
            <a:r>
              <a:rPr lang="en-US" sz="1200" b="1" kern="1200" dirty="0" err="1" smtClean="0">
                <a:solidFill>
                  <a:schemeClr val="tx1"/>
                </a:solidFill>
                <a:effectLst/>
                <a:latin typeface="+mn-lt"/>
                <a:ea typeface="+mn-ea"/>
                <a:cs typeface="+mn-cs"/>
              </a:rPr>
              <a:t>Chuân</a:t>
            </a:r>
            <a:r>
              <a:rPr lang="en-US" sz="1200" b="1" kern="1200" baseline="0" dirty="0" smtClean="0">
                <a:solidFill>
                  <a:schemeClr val="tx1"/>
                </a:solidFill>
                <a:effectLst/>
                <a:latin typeface="+mn-lt"/>
                <a:ea typeface="+mn-ea"/>
                <a:cs typeface="+mn-cs"/>
              </a:rPr>
              <a:t> </a:t>
            </a:r>
            <a:r>
              <a:rPr lang="en-US" sz="1200" b="1" kern="1200" baseline="0" dirty="0" err="1" smtClean="0">
                <a:solidFill>
                  <a:schemeClr val="tx1"/>
                </a:solidFill>
                <a:effectLst/>
                <a:latin typeface="+mn-lt"/>
                <a:ea typeface="+mn-ea"/>
                <a:cs typeface="+mn-cs"/>
              </a:rPr>
              <a:t>hoa</a:t>
            </a:r>
            <a:r>
              <a:rPr lang="en-US" sz="1200" b="1" kern="1200" baseline="0" dirty="0" smtClean="0">
                <a:solidFill>
                  <a:schemeClr val="tx1"/>
                </a:solidFill>
                <a:effectLst/>
                <a:latin typeface="+mn-lt"/>
                <a:ea typeface="+mn-ea"/>
                <a:cs typeface="+mn-cs"/>
              </a:rPr>
              <a:t> Unicode </a:t>
            </a:r>
            <a:r>
              <a:rPr lang="en-US" dirty="0" err="1" smtClean="0"/>
              <a:t>Chuyển</a:t>
            </a:r>
            <a:r>
              <a:rPr lang="en-US" dirty="0" smtClean="0"/>
              <a:t> </a:t>
            </a:r>
            <a:r>
              <a:rPr lang="en-US" dirty="0" err="1" smtClean="0"/>
              <a:t>đổi</a:t>
            </a:r>
            <a:r>
              <a:rPr lang="en-US" dirty="0" smtClean="0"/>
              <a:t> </a:t>
            </a:r>
            <a:r>
              <a:rPr lang="en-US" dirty="0" err="1" smtClean="0"/>
              <a:t>các</a:t>
            </a:r>
            <a:r>
              <a:rPr lang="en-US" dirty="0" smtClean="0"/>
              <a:t> </a:t>
            </a:r>
            <a:r>
              <a:rPr lang="en-US" dirty="0" err="1" smtClean="0"/>
              <a:t>ký</a:t>
            </a:r>
            <a:r>
              <a:rPr lang="en-US" dirty="0" smtClean="0"/>
              <a:t> </a:t>
            </a:r>
            <a:r>
              <a:rPr lang="en-US" dirty="0" err="1" smtClean="0"/>
              <a:t>tự</a:t>
            </a:r>
            <a:r>
              <a:rPr lang="en-US" dirty="0" smtClean="0"/>
              <a:t> Unicode </a:t>
            </a:r>
            <a:r>
              <a:rPr lang="en-US" dirty="0" err="1" smtClean="0"/>
              <a:t>dựng</a:t>
            </a:r>
            <a:r>
              <a:rPr lang="en-US" dirty="0" smtClean="0"/>
              <a:t> </a:t>
            </a:r>
            <a:r>
              <a:rPr lang="en-US" dirty="0" err="1" smtClean="0"/>
              <a:t>sẵn</a:t>
            </a:r>
            <a:r>
              <a:rPr lang="en-US" dirty="0" smtClean="0"/>
              <a:t> (</a:t>
            </a:r>
            <a:r>
              <a:rPr lang="en-US" dirty="0" err="1" smtClean="0"/>
              <a:t>dấu</a:t>
            </a:r>
            <a:r>
              <a:rPr lang="en-US" dirty="0" smtClean="0"/>
              <a:t> </a:t>
            </a:r>
            <a:r>
              <a:rPr lang="en-US" dirty="0" err="1" smtClean="0"/>
              <a:t>gộp</a:t>
            </a:r>
            <a:r>
              <a:rPr lang="en-US" dirty="0" smtClean="0"/>
              <a:t> </a:t>
            </a:r>
            <a:r>
              <a:rPr lang="en-US" dirty="0" err="1" smtClean="0"/>
              <a:t>vào</a:t>
            </a:r>
            <a:r>
              <a:rPr lang="en-US" dirty="0" smtClean="0"/>
              <a:t> </a:t>
            </a:r>
            <a:r>
              <a:rPr lang="en-US" dirty="0" err="1" smtClean="0"/>
              <a:t>chữ</a:t>
            </a:r>
            <a:r>
              <a:rPr lang="en-US" dirty="0" smtClean="0"/>
              <a:t> </a:t>
            </a:r>
            <a:r>
              <a:rPr lang="en-US" dirty="0" err="1" smtClean="0"/>
              <a:t>cái</a:t>
            </a:r>
            <a:r>
              <a:rPr lang="en-US" dirty="0" smtClean="0"/>
              <a:t>) sang Unicode </a:t>
            </a:r>
            <a:r>
              <a:rPr lang="en-US" dirty="0" err="1" smtClean="0"/>
              <a:t>tổ</a:t>
            </a:r>
            <a:r>
              <a:rPr lang="en-US" dirty="0" smtClean="0"/>
              <a:t> </a:t>
            </a:r>
            <a:r>
              <a:rPr lang="en-US" dirty="0" err="1" smtClean="0"/>
              <a:t>hợp</a:t>
            </a:r>
            <a:r>
              <a:rPr lang="en-US" dirty="0" smtClean="0"/>
              <a:t> (</a:t>
            </a:r>
            <a:r>
              <a:rPr lang="en-US" dirty="0" err="1" smtClean="0"/>
              <a:t>dấu</a:t>
            </a:r>
            <a:r>
              <a:rPr lang="en-US" dirty="0" smtClean="0"/>
              <a:t> </a:t>
            </a:r>
            <a:r>
              <a:rPr lang="en-US" dirty="0" err="1" smtClean="0"/>
              <a:t>tách</a:t>
            </a:r>
            <a:r>
              <a:rPr lang="en-US" dirty="0" smtClean="0"/>
              <a:t> </a:t>
            </a:r>
            <a:r>
              <a:rPr lang="en-US" dirty="0" err="1" smtClean="0"/>
              <a:t>riêng</a:t>
            </a:r>
            <a:r>
              <a:rPr lang="en-US" dirty="0" smtClean="0"/>
              <a:t>).</a:t>
            </a:r>
            <a:endParaRPr lang="en-US" sz="1200" b="1" kern="1200" baseline="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err="1" smtClean="0">
                <a:solidFill>
                  <a:schemeClr val="tx1"/>
                </a:solidFill>
                <a:effectLst/>
                <a:latin typeface="+mn-lt"/>
                <a:ea typeface="+mn-ea"/>
                <a:cs typeface="+mn-cs"/>
              </a:rPr>
              <a:t>Tìm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sẵn</a:t>
            </a:r>
            <a:r>
              <a:rPr lang="en-US" sz="12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err="1" smtClean="0">
                <a:solidFill>
                  <a:schemeClr val="tx1"/>
                </a:solidFill>
                <a:effectLst/>
                <a:latin typeface="+mn-lt"/>
                <a:ea typeface="+mn-ea"/>
                <a:cs typeface="+mn-cs"/>
              </a:rPr>
              <a:t>Dựa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khớp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err="1" smtClean="0">
                <a:solidFill>
                  <a:schemeClr val="tx1"/>
                </a:solidFill>
                <a:effectLst/>
                <a:latin typeface="+mn-lt"/>
                <a:ea typeface="+mn-ea"/>
                <a:cs typeface="+mn-cs"/>
              </a:rPr>
              <a:t>Trả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chuổi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đổi</a:t>
            </a:r>
            <a:r>
              <a:rPr lang="en-US" sz="1200" kern="120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smtClean="0">
                <a:solidFill>
                  <a:schemeClr val="tx1"/>
                </a:solidFill>
                <a:effectLst/>
                <a:latin typeface="+mn-lt"/>
                <a:ea typeface="+mn-ea"/>
                <a:cs typeface="+mn-cs"/>
              </a:rPr>
              <a:t>(</a:t>
            </a:r>
            <a:r>
              <a:rPr lang="vi-VN" dirty="0" smtClean="0"/>
              <a:t>Sử dụng ánh xạ giữa các ký tự Unicode dựng sẵn và tổ hợp, được định nghĩa trong dicchar.Thay thế các ký tự trong văn bản bằng biểu thức chính quy re.sub.</a:t>
            </a:r>
            <a:r>
              <a:rPr lang="en-US" dirty="0" smtClean="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err="1" smtClean="0">
                <a:solidFill>
                  <a:schemeClr val="tx1"/>
                </a:solidFill>
                <a:effectLst/>
                <a:latin typeface="+mn-lt"/>
                <a:ea typeface="+mn-ea"/>
                <a:cs typeface="+mn-cs"/>
              </a:rPr>
              <a:t>Xóa</a:t>
            </a:r>
            <a:r>
              <a:rPr lang="en-US" sz="1200" b="1" kern="1200" baseline="0" dirty="0" smtClean="0">
                <a:solidFill>
                  <a:schemeClr val="tx1"/>
                </a:solidFill>
                <a:effectLst/>
                <a:latin typeface="+mn-lt"/>
                <a:ea typeface="+mn-ea"/>
                <a:cs typeface="+mn-cs"/>
              </a:rPr>
              <a:t> </a:t>
            </a:r>
            <a:r>
              <a:rPr lang="en-US" sz="1200" b="1" kern="1200" baseline="0" dirty="0" err="1" smtClean="0">
                <a:solidFill>
                  <a:schemeClr val="tx1"/>
                </a:solidFill>
                <a:effectLst/>
                <a:latin typeface="+mn-lt"/>
                <a:ea typeface="+mn-ea"/>
                <a:cs typeface="+mn-cs"/>
              </a:rPr>
              <a:t>khoảng</a:t>
            </a:r>
            <a:r>
              <a:rPr lang="en-US" sz="1200" b="1" kern="1200" baseline="0" dirty="0" smtClean="0">
                <a:solidFill>
                  <a:schemeClr val="tx1"/>
                </a:solidFill>
                <a:effectLst/>
                <a:latin typeface="+mn-lt"/>
                <a:ea typeface="+mn-ea"/>
                <a:cs typeface="+mn-cs"/>
              </a:rPr>
              <a:t> </a:t>
            </a:r>
            <a:r>
              <a:rPr lang="en-US" sz="1200" b="1" kern="1200" baseline="0" dirty="0" err="1" smtClean="0">
                <a:solidFill>
                  <a:schemeClr val="tx1"/>
                </a:solidFill>
                <a:effectLst/>
                <a:latin typeface="+mn-lt"/>
                <a:ea typeface="+mn-ea"/>
                <a:cs typeface="+mn-cs"/>
              </a:rPr>
              <a:t>trắng</a:t>
            </a:r>
            <a:r>
              <a:rPr lang="en-US" sz="1200" b="1" kern="1200" baseline="0" dirty="0" smtClean="0">
                <a:solidFill>
                  <a:schemeClr val="tx1"/>
                </a:solidFill>
                <a:effectLst/>
                <a:latin typeface="+mn-lt"/>
                <a:ea typeface="+mn-ea"/>
                <a:cs typeface="+mn-cs"/>
              </a:rPr>
              <a:t> </a:t>
            </a:r>
            <a:r>
              <a:rPr lang="en-US" sz="1200" b="1" kern="1200" baseline="0" dirty="0" err="1" smtClean="0">
                <a:solidFill>
                  <a:schemeClr val="tx1"/>
                </a:solidFill>
                <a:effectLst/>
                <a:latin typeface="+mn-lt"/>
                <a:ea typeface="+mn-ea"/>
                <a:cs typeface="+mn-cs"/>
              </a:rPr>
              <a:t>và</a:t>
            </a:r>
            <a:r>
              <a:rPr lang="en-US" sz="1200" b="1" kern="1200" baseline="0" dirty="0" smtClean="0">
                <a:solidFill>
                  <a:schemeClr val="tx1"/>
                </a:solidFill>
                <a:effectLst/>
                <a:latin typeface="+mn-lt"/>
                <a:ea typeface="+mn-ea"/>
                <a:cs typeface="+mn-cs"/>
              </a:rPr>
              <a:t> </a:t>
            </a:r>
            <a:r>
              <a:rPr lang="en-US" sz="1200" b="1" kern="1200" baseline="0" dirty="0" err="1" smtClean="0">
                <a:solidFill>
                  <a:schemeClr val="tx1"/>
                </a:solidFill>
                <a:effectLst/>
                <a:latin typeface="+mn-lt"/>
                <a:ea typeface="+mn-ea"/>
                <a:cs typeface="+mn-cs"/>
              </a:rPr>
              <a:t>ký</a:t>
            </a:r>
            <a:r>
              <a:rPr lang="en-US" sz="1200" b="1" kern="1200" baseline="0" dirty="0" smtClean="0">
                <a:solidFill>
                  <a:schemeClr val="tx1"/>
                </a:solidFill>
                <a:effectLst/>
                <a:latin typeface="+mn-lt"/>
                <a:ea typeface="+mn-ea"/>
                <a:cs typeface="+mn-cs"/>
              </a:rPr>
              <a:t> </a:t>
            </a:r>
            <a:r>
              <a:rPr lang="en-US" sz="1200" b="1" kern="1200" baseline="0" dirty="0" err="1" smtClean="0">
                <a:solidFill>
                  <a:schemeClr val="tx1"/>
                </a:solidFill>
                <a:effectLst/>
                <a:latin typeface="+mn-lt"/>
                <a:ea typeface="+mn-ea"/>
                <a:cs typeface="+mn-cs"/>
              </a:rPr>
              <a:t>tự</a:t>
            </a:r>
            <a:r>
              <a:rPr lang="en-US" sz="1200" b="1" kern="1200" baseline="0" dirty="0" smtClean="0">
                <a:solidFill>
                  <a:schemeClr val="tx1"/>
                </a:solidFill>
                <a:effectLst/>
                <a:latin typeface="+mn-lt"/>
                <a:ea typeface="+mn-ea"/>
                <a:cs typeface="+mn-cs"/>
              </a:rPr>
              <a:t> </a:t>
            </a:r>
            <a:r>
              <a:rPr lang="en-US" sz="1200" b="1" kern="1200" baseline="0" dirty="0" err="1" smtClean="0">
                <a:solidFill>
                  <a:schemeClr val="tx1"/>
                </a:solidFill>
                <a:effectLst/>
                <a:latin typeface="+mn-lt"/>
                <a:ea typeface="+mn-ea"/>
                <a:cs typeface="+mn-cs"/>
              </a:rPr>
              <a:t>đặc</a:t>
            </a:r>
            <a:r>
              <a:rPr lang="en-US" sz="1200" b="1" kern="1200" baseline="0" dirty="0" smtClean="0">
                <a:solidFill>
                  <a:schemeClr val="tx1"/>
                </a:solidFill>
                <a:effectLst/>
                <a:latin typeface="+mn-lt"/>
                <a:ea typeface="+mn-ea"/>
                <a:cs typeface="+mn-cs"/>
              </a:rPr>
              <a:t> </a:t>
            </a:r>
            <a:r>
              <a:rPr lang="en-US" sz="1200" b="1" kern="1200" baseline="0" dirty="0" err="1" smtClean="0">
                <a:solidFill>
                  <a:schemeClr val="tx1"/>
                </a:solidFill>
                <a:effectLst/>
                <a:latin typeface="+mn-lt"/>
                <a:ea typeface="+mn-ea"/>
                <a:cs typeface="+mn-cs"/>
              </a:rPr>
              <a:t>biệt</a:t>
            </a:r>
            <a:r>
              <a:rPr lang="en-US" sz="1200" b="1"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dấu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ngắt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câu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biệt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giúp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huấn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luyện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còn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giúp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tốc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dirty="0" smtClean="0"/>
              <a:t>Biểu thức chính quy re.sub(r'[^\s\wáàảãạăắằẳẵặâấầẩẫậéèẻẽẹêếềểễệóòỏõọôốồổỗộơớờởỡợíìỉĩịúùủũụưứừửữựýỳỷỹỵđ_]', ' ', document) để thay thế các ký tự không hợp lệ bằng khoảng trắng.</a:t>
            </a:r>
            <a:endParaRPr lang="en-US"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vi-VN" dirty="0" smtClean="0"/>
              <a:t>Biểu thức re.sub(r'\s+', ' ', document).strip() để xóa khoảng trắng thừa và loại bỏ khoảng trắng ở đầu/cuối câu.</a:t>
            </a:r>
            <a:endParaRPr lang="en-US" sz="1200" kern="1200" dirty="0" smtClean="0">
              <a:solidFill>
                <a:schemeClr val="tx1"/>
              </a:solidFill>
              <a:effectLst/>
              <a:latin typeface="+mn-lt"/>
              <a:ea typeface="+mn-ea"/>
              <a:cs typeface="+mn-cs"/>
            </a:endParaRPr>
          </a:p>
          <a:p>
            <a:pPr marL="0" lvl="0" indent="0">
              <a:buFont typeface="Arial" panose="020B0604020202020204" pitchFamily="34" charset="0"/>
              <a:buNone/>
            </a:pPr>
            <a:r>
              <a:rPr lang="en-US" sz="1200" b="1" kern="1200" dirty="0" err="1" smtClean="0">
                <a:solidFill>
                  <a:schemeClr val="tx1"/>
                </a:solidFill>
                <a:effectLst/>
                <a:latin typeface="+mn-lt"/>
                <a:ea typeface="+mn-ea"/>
                <a:cs typeface="+mn-cs"/>
              </a:rPr>
              <a:t>Tách</a:t>
            </a:r>
            <a:r>
              <a:rPr lang="en-US" sz="1200" b="1" kern="1200" baseline="0" dirty="0" smtClean="0">
                <a:solidFill>
                  <a:schemeClr val="tx1"/>
                </a:solidFill>
                <a:effectLst/>
                <a:latin typeface="+mn-lt"/>
                <a:ea typeface="+mn-ea"/>
                <a:cs typeface="+mn-cs"/>
              </a:rPr>
              <a:t> </a:t>
            </a:r>
            <a:r>
              <a:rPr lang="en-US" sz="1200" b="1" kern="1200" baseline="0" dirty="0" err="1" smtClean="0">
                <a:solidFill>
                  <a:schemeClr val="tx1"/>
                </a:solidFill>
                <a:effectLst/>
                <a:latin typeface="+mn-lt"/>
                <a:ea typeface="+mn-ea"/>
                <a:cs typeface="+mn-cs"/>
              </a:rPr>
              <a:t>từ</a:t>
            </a:r>
            <a:r>
              <a:rPr lang="en-US" sz="1200" b="1" kern="1200" baseline="0" dirty="0" smtClean="0">
                <a:solidFill>
                  <a:schemeClr val="tx1"/>
                </a:solidFill>
                <a:effectLst/>
                <a:latin typeface="+mn-lt"/>
                <a:ea typeface="+mn-ea"/>
                <a:cs typeface="+mn-cs"/>
              </a:rPr>
              <a:t> </a:t>
            </a:r>
            <a:r>
              <a:rPr lang="en-US" sz="1200" b="1" kern="1200" baseline="0" dirty="0" err="1" smtClean="0">
                <a:solidFill>
                  <a:schemeClr val="tx1"/>
                </a:solidFill>
                <a:effectLst/>
                <a:latin typeface="+mn-lt"/>
                <a:ea typeface="+mn-ea"/>
                <a:cs typeface="+mn-cs"/>
              </a:rPr>
              <a:t>và</a:t>
            </a:r>
            <a:r>
              <a:rPr lang="en-US" sz="1200" b="1" kern="1200" baseline="0" dirty="0" smtClean="0">
                <a:solidFill>
                  <a:schemeClr val="tx1"/>
                </a:solidFill>
                <a:effectLst/>
                <a:latin typeface="+mn-lt"/>
                <a:ea typeface="+mn-ea"/>
                <a:cs typeface="+mn-cs"/>
              </a:rPr>
              <a:t> </a:t>
            </a:r>
            <a:r>
              <a:rPr lang="en-US" sz="1200" b="1" kern="1200" baseline="0" dirty="0" err="1" smtClean="0">
                <a:solidFill>
                  <a:schemeClr val="tx1"/>
                </a:solidFill>
                <a:effectLst/>
                <a:latin typeface="+mn-lt"/>
                <a:ea typeface="+mn-ea"/>
                <a:cs typeface="+mn-cs"/>
              </a:rPr>
              <a:t>đưa</a:t>
            </a:r>
            <a:r>
              <a:rPr lang="en-US" sz="1200" b="1" kern="1200" baseline="0" dirty="0" smtClean="0">
                <a:solidFill>
                  <a:schemeClr val="tx1"/>
                </a:solidFill>
                <a:effectLst/>
                <a:latin typeface="+mn-lt"/>
                <a:ea typeface="+mn-ea"/>
                <a:cs typeface="+mn-cs"/>
              </a:rPr>
              <a:t> </a:t>
            </a:r>
            <a:r>
              <a:rPr lang="en-US" sz="1200" b="1" kern="1200" baseline="0" dirty="0" err="1" smtClean="0">
                <a:solidFill>
                  <a:schemeClr val="tx1"/>
                </a:solidFill>
                <a:effectLst/>
                <a:latin typeface="+mn-lt"/>
                <a:ea typeface="+mn-ea"/>
                <a:cs typeface="+mn-cs"/>
              </a:rPr>
              <a:t>về</a:t>
            </a:r>
            <a:r>
              <a:rPr lang="en-US" sz="1200" b="1" kern="1200" baseline="0" dirty="0" smtClean="0">
                <a:solidFill>
                  <a:schemeClr val="tx1"/>
                </a:solidFill>
                <a:effectLst/>
                <a:latin typeface="+mn-lt"/>
                <a:ea typeface="+mn-ea"/>
                <a:cs typeface="+mn-cs"/>
              </a:rPr>
              <a:t> VB </a:t>
            </a:r>
            <a:r>
              <a:rPr lang="en-US" sz="1200" b="1" kern="1200" baseline="0" dirty="0" err="1" smtClean="0">
                <a:solidFill>
                  <a:schemeClr val="tx1"/>
                </a:solidFill>
                <a:effectLst/>
                <a:latin typeface="+mn-lt"/>
                <a:ea typeface="+mn-ea"/>
                <a:cs typeface="+mn-cs"/>
              </a:rPr>
              <a:t>thường</a:t>
            </a:r>
            <a:r>
              <a:rPr lang="en-US" sz="1200" b="1" kern="1200" baseline="0" dirty="0" smtClean="0">
                <a:solidFill>
                  <a:schemeClr val="tx1"/>
                </a:solidFill>
                <a:effectLst/>
                <a:latin typeface="+mn-lt"/>
                <a:ea typeface="+mn-ea"/>
                <a:cs typeface="+mn-cs"/>
              </a:rPr>
              <a:t>:</a:t>
            </a:r>
          </a:p>
          <a:p>
            <a:pPr marL="171450" lvl="0" indent="-171450">
              <a:buFont typeface="Arial" panose="020B0604020202020204" pitchFamily="34" charset="0"/>
              <a:buChar char="•"/>
            </a:pPr>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dựa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khoảng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tab,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dấu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câu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dấu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ngoặc</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Ngược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khoảng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dung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còn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dung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âm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ghép</a:t>
            </a:r>
            <a:r>
              <a:rPr lang="en-US" sz="1200" kern="120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ngoài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âm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còn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ghép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âm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khoảng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Những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âm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thành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tùy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thuộc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đúng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vụ</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khoa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kern="1200" dirty="0" err="1" smtClean="0">
                <a:solidFill>
                  <a:schemeClr val="tx1"/>
                </a:solidFill>
                <a:effectLst/>
                <a:latin typeface="+mn-lt"/>
                <a:ea typeface="+mn-ea"/>
                <a:cs typeface="+mn-cs"/>
              </a:rPr>
              <a:t>Tách</a:t>
            </a:r>
            <a:r>
              <a:rPr lang="en-US" sz="1200" b="1" i="1" kern="1200" dirty="0" smtClean="0">
                <a:solidFill>
                  <a:schemeClr val="tx1"/>
                </a:solidFill>
                <a:effectLst/>
                <a:latin typeface="+mn-lt"/>
                <a:ea typeface="+mn-ea"/>
                <a:cs typeface="+mn-cs"/>
              </a:rPr>
              <a:t> </a:t>
            </a:r>
            <a:r>
              <a:rPr lang="en-US" sz="1200" b="1" i="1" kern="1200" dirty="0" err="1" smtClean="0">
                <a:solidFill>
                  <a:schemeClr val="tx1"/>
                </a:solidFill>
                <a:effectLst/>
                <a:latin typeface="+mn-lt"/>
                <a:ea typeface="+mn-ea"/>
                <a:cs typeface="+mn-cs"/>
              </a:rPr>
              <a:t>từ</a:t>
            </a:r>
            <a:r>
              <a:rPr lang="en-US" sz="1200" b="1" i="1" kern="1200" dirty="0" smtClean="0">
                <a:solidFill>
                  <a:schemeClr val="tx1"/>
                </a:solidFill>
                <a:effectLst/>
                <a:latin typeface="+mn-lt"/>
                <a:ea typeface="+mn-ea"/>
                <a:cs typeface="+mn-cs"/>
              </a:rPr>
              <a:t> </a:t>
            </a:r>
            <a:r>
              <a:rPr lang="en-US" sz="1200" b="1" i="1" kern="1200" dirty="0" err="1" smtClean="0">
                <a:solidFill>
                  <a:schemeClr val="tx1"/>
                </a:solidFill>
                <a:effectLst/>
                <a:latin typeface="+mn-lt"/>
                <a:ea typeface="+mn-ea"/>
                <a:cs typeface="+mn-cs"/>
              </a:rPr>
              <a:t>dựa</a:t>
            </a:r>
            <a:r>
              <a:rPr lang="en-US" sz="1200" b="1" i="1" kern="1200" dirty="0" smtClean="0">
                <a:solidFill>
                  <a:schemeClr val="tx1"/>
                </a:solidFill>
                <a:effectLst/>
                <a:latin typeface="+mn-lt"/>
                <a:ea typeface="+mn-ea"/>
                <a:cs typeface="+mn-cs"/>
              </a:rPr>
              <a:t> </a:t>
            </a:r>
            <a:r>
              <a:rPr lang="en-US" sz="1200" b="1" i="1" kern="1200" dirty="0" err="1" smtClean="0">
                <a:solidFill>
                  <a:schemeClr val="tx1"/>
                </a:solidFill>
                <a:effectLst/>
                <a:latin typeface="+mn-lt"/>
                <a:ea typeface="+mn-ea"/>
                <a:cs typeface="+mn-cs"/>
              </a:rPr>
              <a:t>trên</a:t>
            </a:r>
            <a:r>
              <a:rPr lang="en-US" sz="1200" b="1" i="1" kern="1200" dirty="0" smtClean="0">
                <a:solidFill>
                  <a:schemeClr val="tx1"/>
                </a:solidFill>
                <a:effectLst/>
                <a:latin typeface="+mn-lt"/>
                <a:ea typeface="+mn-ea"/>
                <a:cs typeface="+mn-cs"/>
              </a:rPr>
              <a:t> </a:t>
            </a:r>
            <a:r>
              <a:rPr lang="en-US" sz="1200" b="1" i="1" kern="1200" dirty="0" err="1" smtClean="0">
                <a:solidFill>
                  <a:schemeClr val="tx1"/>
                </a:solidFill>
                <a:effectLst/>
                <a:latin typeface="+mn-lt"/>
                <a:ea typeface="+mn-ea"/>
                <a:cs typeface="+mn-cs"/>
              </a:rPr>
              <a:t>từ</a:t>
            </a:r>
            <a:r>
              <a:rPr lang="en-US" sz="1200" b="1" i="1" kern="1200" dirty="0" smtClean="0">
                <a:solidFill>
                  <a:schemeClr val="tx1"/>
                </a:solidFill>
                <a:effectLst/>
                <a:latin typeface="+mn-lt"/>
                <a:ea typeface="+mn-ea"/>
                <a:cs typeface="+mn-cs"/>
              </a:rPr>
              <a:t> </a:t>
            </a:r>
            <a:r>
              <a:rPr lang="en-US" sz="1200" b="1" i="1" kern="1200" dirty="0" err="1" smtClean="0">
                <a:solidFill>
                  <a:schemeClr val="tx1"/>
                </a:solidFill>
                <a:effectLst/>
                <a:latin typeface="+mn-lt"/>
                <a:ea typeface="+mn-ea"/>
                <a:cs typeface="+mn-cs"/>
              </a:rPr>
              <a:t>điển</a:t>
            </a:r>
            <a:r>
              <a:rPr lang="en-US" sz="1200" b="1" i="1" kern="1200" dirty="0" smtClean="0">
                <a:solidFill>
                  <a:schemeClr val="tx1"/>
                </a:solidFill>
                <a:effectLst/>
                <a:latin typeface="+mn-lt"/>
                <a:ea typeface="+mn-ea"/>
                <a:cs typeface="+mn-cs"/>
              </a:rPr>
              <a:t> (dictionary-based)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kern="1200" dirty="0" err="1" smtClean="0">
                <a:solidFill>
                  <a:schemeClr val="tx1"/>
                </a:solidFill>
                <a:effectLst/>
                <a:latin typeface="+mn-lt"/>
                <a:ea typeface="+mn-ea"/>
                <a:cs typeface="+mn-cs"/>
              </a:rPr>
              <a:t>Phương</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pháp</a:t>
            </a:r>
            <a:r>
              <a:rPr lang="en-US" sz="1200" i="1" kern="1200" dirty="0" smtClean="0">
                <a:solidFill>
                  <a:schemeClr val="tx1"/>
                </a:solidFill>
                <a:effectLst/>
                <a:latin typeface="+mn-lt"/>
                <a:ea typeface="+mn-ea"/>
                <a:cs typeface="+mn-cs"/>
              </a:rPr>
              <a:t> so </a:t>
            </a:r>
            <a:r>
              <a:rPr lang="en-US" sz="1200" i="1" kern="1200" dirty="0" err="1" smtClean="0">
                <a:solidFill>
                  <a:schemeClr val="tx1"/>
                </a:solidFill>
                <a:effectLst/>
                <a:latin typeface="+mn-lt"/>
                <a:ea typeface="+mn-ea"/>
                <a:cs typeface="+mn-cs"/>
              </a:rPr>
              <a:t>khớp</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từ</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dài</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nhất</a:t>
            </a:r>
            <a:r>
              <a:rPr lang="en-US" sz="1200" i="1" kern="120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Ý </a:t>
            </a:r>
            <a:r>
              <a:rPr lang="en-US" sz="1200" kern="1200" dirty="0" err="1" smtClean="0">
                <a:solidFill>
                  <a:schemeClr val="tx1"/>
                </a:solidFill>
                <a:effectLst/>
                <a:latin typeface="+mn-lt"/>
                <a:ea typeface="+mn-ea"/>
                <a:cs typeface="+mn-cs"/>
              </a:rPr>
              <a:t>tưởng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tìm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kiếm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khớp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xét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ngắn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câu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duyệt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trái</a:t>
            </a:r>
            <a:r>
              <a:rPr lang="en-US" sz="1200" kern="1200" dirty="0" smtClean="0">
                <a:solidFill>
                  <a:schemeClr val="tx1"/>
                </a:solidFill>
                <a:effectLst/>
                <a:latin typeface="+mn-lt"/>
                <a:ea typeface="+mn-ea"/>
                <a:cs typeface="+mn-cs"/>
              </a:rPr>
              <a:t> qua </a:t>
            </a:r>
            <a:r>
              <a:rPr lang="en-US" sz="1200" kern="1200" dirty="0" err="1" smtClean="0">
                <a:solidFill>
                  <a:schemeClr val="tx1"/>
                </a:solidFill>
                <a:effectLst/>
                <a:latin typeface="+mn-lt"/>
                <a:ea typeface="+mn-ea"/>
                <a:cs typeface="+mn-cs"/>
              </a:rPr>
              <a:t>phải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âm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câu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kiểm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xem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nhóm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âm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tồn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điển</a:t>
            </a:r>
            <a:r>
              <a:rPr lang="en-US" sz="1200" kern="1200" dirty="0" smtClean="0">
                <a:solidFill>
                  <a:schemeClr val="tx1"/>
                </a:solidFill>
                <a:effectLst/>
                <a:latin typeface="+mn-lt"/>
                <a:ea typeface="+mn-ea"/>
                <a:cs typeface="+mn-cs"/>
              </a:rPr>
              <a:t> hay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âm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chọn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lặp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so </a:t>
            </a:r>
            <a:r>
              <a:rPr lang="en-US" sz="1200" kern="1200" dirty="0" err="1" smtClean="0">
                <a:solidFill>
                  <a:schemeClr val="tx1"/>
                </a:solidFill>
                <a:effectLst/>
                <a:latin typeface="+mn-lt"/>
                <a:ea typeface="+mn-ea"/>
                <a:cs typeface="+mn-cs"/>
              </a:rPr>
              <a:t>khớp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câu</a:t>
            </a:r>
            <a:r>
              <a:rPr lang="en-US" sz="1200" kern="1200" dirty="0" smtClean="0">
                <a:solidFill>
                  <a:schemeClr val="tx1"/>
                </a:solidFill>
                <a:effectLst/>
                <a:latin typeface="+mn-lt"/>
                <a:ea typeface="+mn-ea"/>
                <a:cs typeface="+mn-cs"/>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1" kern="1200" dirty="0" err="1" smtClean="0">
                <a:solidFill>
                  <a:schemeClr val="tx1"/>
                </a:solidFill>
                <a:effectLst/>
                <a:latin typeface="+mn-lt"/>
                <a:ea typeface="+mn-ea"/>
                <a:cs typeface="+mn-cs"/>
              </a:rPr>
              <a:t>Phương</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pháp</a:t>
            </a:r>
            <a:r>
              <a:rPr lang="en-US" sz="1200" i="1" kern="1200" dirty="0" smtClean="0">
                <a:solidFill>
                  <a:schemeClr val="tx1"/>
                </a:solidFill>
                <a:effectLst/>
                <a:latin typeface="+mn-lt"/>
                <a:ea typeface="+mn-ea"/>
                <a:cs typeface="+mn-cs"/>
              </a:rPr>
              <a:t> so </a:t>
            </a:r>
            <a:r>
              <a:rPr lang="en-US" sz="1200" i="1" kern="1200" dirty="0" err="1" smtClean="0">
                <a:solidFill>
                  <a:schemeClr val="tx1"/>
                </a:solidFill>
                <a:effectLst/>
                <a:latin typeface="+mn-lt"/>
                <a:ea typeface="+mn-ea"/>
                <a:cs typeface="+mn-cs"/>
              </a:rPr>
              <a:t>khớp</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cực</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đại</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tìm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kiếm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đoạn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ưu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dựa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thiểu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câu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câu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tìm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âm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nghĩa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lựa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chọn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nhóm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âm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so </a:t>
            </a:r>
            <a:r>
              <a:rPr lang="en-US" sz="1200" kern="1200" dirty="0" err="1" smtClean="0">
                <a:solidFill>
                  <a:schemeClr val="tx1"/>
                </a:solidFill>
                <a:effectLst/>
                <a:latin typeface="+mn-lt"/>
                <a:ea typeface="+mn-ea"/>
                <a:cs typeface="+mn-cs"/>
              </a:rPr>
              <a:t>khớp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toàn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câu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vì</a:t>
            </a:r>
            <a:r>
              <a:rPr lang="en-US" sz="1200" kern="1200" dirty="0" smtClean="0">
                <a:solidFill>
                  <a:schemeClr val="tx1"/>
                </a:solidFill>
                <a:effectLst/>
                <a:latin typeface="+mn-lt"/>
                <a:ea typeface="+mn-ea"/>
                <a:cs typeface="+mn-cs"/>
              </a:rPr>
              <a:t> so </a:t>
            </a:r>
            <a:r>
              <a:rPr lang="en-US" sz="1200" kern="1200" dirty="0" err="1" smtClean="0">
                <a:solidFill>
                  <a:schemeClr val="tx1"/>
                </a:solidFill>
                <a:effectLst/>
                <a:latin typeface="+mn-lt"/>
                <a:ea typeface="+mn-ea"/>
                <a:cs typeface="+mn-cs"/>
              </a:rPr>
              <a:t>khớp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âm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đang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xét</a:t>
            </a:r>
            <a:endParaRPr lang="en-US"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kern="1200" dirty="0" err="1" smtClean="0">
                <a:solidFill>
                  <a:schemeClr val="tx1"/>
                </a:solidFill>
                <a:effectLst/>
                <a:latin typeface="+mn-lt"/>
                <a:ea typeface="+mn-ea"/>
                <a:cs typeface="+mn-cs"/>
              </a:rPr>
              <a:t>Tách</a:t>
            </a:r>
            <a:r>
              <a:rPr lang="en-US" sz="1200" b="1" i="1" kern="1200" dirty="0" smtClean="0">
                <a:solidFill>
                  <a:schemeClr val="tx1"/>
                </a:solidFill>
                <a:effectLst/>
                <a:latin typeface="+mn-lt"/>
                <a:ea typeface="+mn-ea"/>
                <a:cs typeface="+mn-cs"/>
              </a:rPr>
              <a:t> </a:t>
            </a:r>
            <a:r>
              <a:rPr lang="en-US" sz="1200" b="1" i="1" kern="1200" dirty="0" err="1" smtClean="0">
                <a:solidFill>
                  <a:schemeClr val="tx1"/>
                </a:solidFill>
                <a:effectLst/>
                <a:latin typeface="+mn-lt"/>
                <a:ea typeface="+mn-ea"/>
                <a:cs typeface="+mn-cs"/>
              </a:rPr>
              <a:t>từ</a:t>
            </a:r>
            <a:r>
              <a:rPr lang="en-US" sz="1200" b="1" i="1" kern="1200" dirty="0" smtClean="0">
                <a:solidFill>
                  <a:schemeClr val="tx1"/>
                </a:solidFill>
                <a:effectLst/>
                <a:latin typeface="+mn-lt"/>
                <a:ea typeface="+mn-ea"/>
                <a:cs typeface="+mn-cs"/>
              </a:rPr>
              <a:t> </a:t>
            </a:r>
            <a:r>
              <a:rPr lang="en-US" sz="1200" b="1" i="1" kern="1200" dirty="0" err="1" smtClean="0">
                <a:solidFill>
                  <a:schemeClr val="tx1"/>
                </a:solidFill>
                <a:effectLst/>
                <a:latin typeface="+mn-lt"/>
                <a:ea typeface="+mn-ea"/>
                <a:cs typeface="+mn-cs"/>
              </a:rPr>
              <a:t>dựa</a:t>
            </a:r>
            <a:r>
              <a:rPr lang="en-US" sz="1200" b="1" i="1" kern="1200" dirty="0" smtClean="0">
                <a:solidFill>
                  <a:schemeClr val="tx1"/>
                </a:solidFill>
                <a:effectLst/>
                <a:latin typeface="+mn-lt"/>
                <a:ea typeface="+mn-ea"/>
                <a:cs typeface="+mn-cs"/>
              </a:rPr>
              <a:t> </a:t>
            </a:r>
            <a:r>
              <a:rPr lang="en-US" sz="1200" b="1" i="1" kern="1200" dirty="0" err="1" smtClean="0">
                <a:solidFill>
                  <a:schemeClr val="tx1"/>
                </a:solidFill>
                <a:effectLst/>
                <a:latin typeface="+mn-lt"/>
                <a:ea typeface="+mn-ea"/>
                <a:cs typeface="+mn-cs"/>
              </a:rPr>
              <a:t>trên</a:t>
            </a:r>
            <a:r>
              <a:rPr lang="en-US" sz="1200" b="1" i="1" kern="1200" dirty="0" smtClean="0">
                <a:solidFill>
                  <a:schemeClr val="tx1"/>
                </a:solidFill>
                <a:effectLst/>
                <a:latin typeface="+mn-lt"/>
                <a:ea typeface="+mn-ea"/>
                <a:cs typeface="+mn-cs"/>
              </a:rPr>
              <a:t> </a:t>
            </a:r>
            <a:r>
              <a:rPr lang="en-US" sz="1200" b="1" i="1" kern="1200" dirty="0" err="1" smtClean="0">
                <a:solidFill>
                  <a:schemeClr val="tx1"/>
                </a:solidFill>
                <a:effectLst/>
                <a:latin typeface="+mn-lt"/>
                <a:ea typeface="+mn-ea"/>
                <a:cs typeface="+mn-cs"/>
              </a:rPr>
              <a:t>thống</a:t>
            </a:r>
            <a:r>
              <a:rPr lang="en-US" sz="1200" b="1" i="1" kern="1200" dirty="0" smtClean="0">
                <a:solidFill>
                  <a:schemeClr val="tx1"/>
                </a:solidFill>
                <a:effectLst/>
                <a:latin typeface="+mn-lt"/>
                <a:ea typeface="+mn-ea"/>
                <a:cs typeface="+mn-cs"/>
              </a:rPr>
              <a:t> </a:t>
            </a:r>
            <a:r>
              <a:rPr lang="en-US" sz="1200" b="1" i="1" kern="1200" dirty="0" err="1" smtClean="0">
                <a:solidFill>
                  <a:schemeClr val="tx1"/>
                </a:solidFill>
                <a:effectLst/>
                <a:latin typeface="+mn-lt"/>
                <a:ea typeface="+mn-ea"/>
                <a:cs typeface="+mn-cs"/>
              </a:rPr>
              <a:t>kê</a:t>
            </a:r>
            <a:r>
              <a:rPr lang="en-US" sz="1200" b="1" i="1" kern="1200" dirty="0" smtClean="0">
                <a:solidFill>
                  <a:schemeClr val="tx1"/>
                </a:solidFill>
                <a:effectLst/>
                <a:latin typeface="+mn-lt"/>
                <a:ea typeface="+mn-ea"/>
                <a:cs typeface="+mn-cs"/>
              </a:rPr>
              <a:t> (statistic-based): </a:t>
            </a:r>
            <a:r>
              <a:rPr lang="en-US" sz="1200" kern="1200" dirty="0" smtClean="0">
                <a:solidFill>
                  <a:schemeClr val="tx1"/>
                </a:solidFill>
                <a:effectLst/>
                <a:latin typeface="+mn-lt"/>
                <a:ea typeface="+mn-ea"/>
                <a:cs typeface="+mn-cs"/>
              </a:rPr>
              <a:t>Ý </a:t>
            </a:r>
            <a:r>
              <a:rPr lang="en-US" sz="1200" kern="1200" dirty="0" err="1" smtClean="0">
                <a:solidFill>
                  <a:schemeClr val="tx1"/>
                </a:solidFill>
                <a:effectLst/>
                <a:latin typeface="+mn-lt"/>
                <a:ea typeface="+mn-ea"/>
                <a:cs typeface="+mn-cs"/>
              </a:rPr>
              <a:t>tưởng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đồng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đoán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xây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dựa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kê</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lần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đồng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bản</a:t>
            </a:r>
            <a:r>
              <a:rPr lang="en-US" sz="1200" kern="1200" dirty="0" smtClean="0">
                <a:solidFill>
                  <a:schemeClr val="tx1"/>
                </a:solidFill>
                <a:effectLst/>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1" kern="1200" dirty="0" err="1" smtClean="0">
                <a:solidFill>
                  <a:schemeClr val="tx1"/>
                </a:solidFill>
                <a:effectLst/>
                <a:latin typeface="+mn-lt"/>
                <a:ea typeface="+mn-ea"/>
                <a:cs typeface="+mn-cs"/>
              </a:rPr>
              <a:t>Tách</a:t>
            </a:r>
            <a:r>
              <a:rPr lang="en-US" sz="1200" b="1" i="1" kern="1200" dirty="0" smtClean="0">
                <a:solidFill>
                  <a:schemeClr val="tx1"/>
                </a:solidFill>
                <a:effectLst/>
                <a:latin typeface="+mn-lt"/>
                <a:ea typeface="+mn-ea"/>
                <a:cs typeface="+mn-cs"/>
              </a:rPr>
              <a:t> </a:t>
            </a:r>
            <a:r>
              <a:rPr lang="en-US" sz="1200" b="1" i="1" kern="1200" dirty="0" err="1" smtClean="0">
                <a:solidFill>
                  <a:schemeClr val="tx1"/>
                </a:solidFill>
                <a:effectLst/>
                <a:latin typeface="+mn-lt"/>
                <a:ea typeface="+mn-ea"/>
                <a:cs typeface="+mn-cs"/>
              </a:rPr>
              <a:t>từ</a:t>
            </a:r>
            <a:r>
              <a:rPr lang="en-US" sz="1200" b="1" i="1" kern="1200" dirty="0" smtClean="0">
                <a:solidFill>
                  <a:schemeClr val="tx1"/>
                </a:solidFill>
                <a:effectLst/>
                <a:latin typeface="+mn-lt"/>
                <a:ea typeface="+mn-ea"/>
                <a:cs typeface="+mn-cs"/>
              </a:rPr>
              <a:t> </a:t>
            </a:r>
            <a:r>
              <a:rPr lang="en-US" sz="1200" b="1" i="1" kern="1200" dirty="0" err="1" smtClean="0">
                <a:solidFill>
                  <a:schemeClr val="tx1"/>
                </a:solidFill>
                <a:effectLst/>
                <a:latin typeface="+mn-lt"/>
                <a:ea typeface="+mn-ea"/>
                <a:cs typeface="+mn-cs"/>
              </a:rPr>
              <a:t>dựa</a:t>
            </a:r>
            <a:r>
              <a:rPr lang="en-US" sz="1200" b="1" i="1" kern="1200" dirty="0" smtClean="0">
                <a:solidFill>
                  <a:schemeClr val="tx1"/>
                </a:solidFill>
                <a:effectLst/>
                <a:latin typeface="+mn-lt"/>
                <a:ea typeface="+mn-ea"/>
                <a:cs typeface="+mn-cs"/>
              </a:rPr>
              <a:t> </a:t>
            </a:r>
            <a:r>
              <a:rPr lang="en-US" sz="1200" b="1" i="1" kern="1200" dirty="0" err="1" smtClean="0">
                <a:solidFill>
                  <a:schemeClr val="tx1"/>
                </a:solidFill>
                <a:effectLst/>
                <a:latin typeface="+mn-lt"/>
                <a:ea typeface="+mn-ea"/>
                <a:cs typeface="+mn-cs"/>
              </a:rPr>
              <a:t>trên</a:t>
            </a:r>
            <a:r>
              <a:rPr lang="en-US" sz="1200" b="1" i="1" kern="1200" dirty="0" smtClean="0">
                <a:solidFill>
                  <a:schemeClr val="tx1"/>
                </a:solidFill>
                <a:effectLst/>
                <a:latin typeface="+mn-lt"/>
                <a:ea typeface="+mn-ea"/>
                <a:cs typeface="+mn-cs"/>
              </a:rPr>
              <a:t> </a:t>
            </a:r>
            <a:r>
              <a:rPr lang="en-US" sz="1200" b="1" i="1" kern="1200" dirty="0" err="1" smtClean="0">
                <a:solidFill>
                  <a:schemeClr val="tx1"/>
                </a:solidFill>
                <a:effectLst/>
                <a:latin typeface="+mn-lt"/>
                <a:ea typeface="+mn-ea"/>
                <a:cs typeface="+mn-cs"/>
              </a:rPr>
              <a:t>phương</a:t>
            </a:r>
            <a:r>
              <a:rPr lang="en-US" sz="1200" b="1" i="1" kern="1200" dirty="0" smtClean="0">
                <a:solidFill>
                  <a:schemeClr val="tx1"/>
                </a:solidFill>
                <a:effectLst/>
                <a:latin typeface="+mn-lt"/>
                <a:ea typeface="+mn-ea"/>
                <a:cs typeface="+mn-cs"/>
              </a:rPr>
              <a:t> </a:t>
            </a:r>
            <a:r>
              <a:rPr lang="en-US" sz="1200" b="1" i="1" kern="1200" dirty="0" err="1" smtClean="0">
                <a:solidFill>
                  <a:schemeClr val="tx1"/>
                </a:solidFill>
                <a:effectLst/>
                <a:latin typeface="+mn-lt"/>
                <a:ea typeface="+mn-ea"/>
                <a:cs typeface="+mn-cs"/>
              </a:rPr>
              <a:t>pháp</a:t>
            </a:r>
            <a:r>
              <a:rPr lang="en-US" sz="1200" b="1" i="1" kern="1200" dirty="0" smtClean="0">
                <a:solidFill>
                  <a:schemeClr val="tx1"/>
                </a:solidFill>
                <a:effectLst/>
                <a:latin typeface="+mn-lt"/>
                <a:ea typeface="+mn-ea"/>
                <a:cs typeface="+mn-cs"/>
              </a:rPr>
              <a:t> </a:t>
            </a:r>
            <a:r>
              <a:rPr lang="en-US" sz="1200" b="1" i="1" kern="1200" dirty="0" err="1" smtClean="0">
                <a:solidFill>
                  <a:schemeClr val="tx1"/>
                </a:solidFill>
                <a:effectLst/>
                <a:latin typeface="+mn-lt"/>
                <a:ea typeface="+mn-ea"/>
                <a:cs typeface="+mn-cs"/>
              </a:rPr>
              <a:t>lai</a:t>
            </a:r>
            <a:r>
              <a:rPr lang="en-US" sz="1200" b="1" i="1" kern="1200" dirty="0" smtClean="0">
                <a:solidFill>
                  <a:schemeClr val="tx1"/>
                </a:solidFill>
                <a:effectLst/>
                <a:latin typeface="+mn-lt"/>
                <a:ea typeface="+mn-ea"/>
                <a:cs typeface="+mn-cs"/>
              </a:rPr>
              <a:t> (hybrid): </a:t>
            </a:r>
            <a:r>
              <a:rPr lang="en-US" sz="1200" kern="1200" dirty="0" err="1" smtClean="0">
                <a:solidFill>
                  <a:schemeClr val="tx1"/>
                </a:solidFill>
                <a:effectLst/>
                <a:latin typeface="+mn-lt"/>
                <a:ea typeface="+mn-ea"/>
                <a:cs typeface="+mn-cs"/>
              </a:rPr>
              <a:t>Phương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dựa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hợp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biệt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điển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thống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kê</a:t>
            </a:r>
            <a:r>
              <a:rPr lang="en-US" sz="1200" kern="1200" dirty="0" smtClean="0">
                <a:solidFill>
                  <a:schemeClr val="tx1"/>
                </a:solidFill>
                <a:effectLst/>
                <a:latin typeface="+mn-lt"/>
                <a:ea typeface="+mn-ea"/>
                <a:cs typeface="+mn-cs"/>
              </a:rPr>
              <a:t>. </a:t>
            </a:r>
          </a:p>
          <a:p>
            <a:pPr marL="171450" lvl="0" indent="-171450">
              <a:buFont typeface="Arial" panose="020B0604020202020204" pitchFamily="34" charset="0"/>
              <a:buChar char="•"/>
            </a:pPr>
            <a:r>
              <a:rPr lang="en-US" sz="1200" b="1" kern="1200" baseline="0" dirty="0" smtClean="0">
                <a:solidFill>
                  <a:schemeClr val="tx1"/>
                </a:solidFill>
                <a:effectLst/>
                <a:latin typeface="+mn-lt"/>
                <a:ea typeface="+mn-ea"/>
                <a:cs typeface="+mn-cs"/>
              </a:rPr>
              <a:t> </a:t>
            </a:r>
            <a:r>
              <a:rPr lang="vi-VN" dirty="0" smtClean="0"/>
              <a:t>Sử dụng thư viện underthesea với hàm word_tokenize để tách từ.</a:t>
            </a:r>
            <a:r>
              <a:rPr lang="en-US" dirty="0" smtClean="0"/>
              <a:t> </a:t>
            </a:r>
            <a:r>
              <a:rPr lang="vi-VN" dirty="0" smtClean="0"/>
              <a:t>Chuyển văn bản sang chữ thường bằng .lower().</a:t>
            </a:r>
            <a:r>
              <a:rPr lang="en-US" baseline="0" dirty="0" smtClean="0"/>
              <a:t> </a:t>
            </a:r>
            <a:r>
              <a:rPr lang="en-US" dirty="0" smtClean="0"/>
              <a:t>T</a:t>
            </a:r>
            <a:r>
              <a:rPr lang="vi-VN" dirty="0" smtClean="0"/>
              <a:t>hư viện underthesea sử dụng mô hình học máy (CRF</a:t>
            </a:r>
            <a:r>
              <a:rPr lang="en-US" dirty="0" smtClean="0"/>
              <a:t> - Conditional Random Fields</a:t>
            </a:r>
            <a:r>
              <a:rPr lang="vi-VN" dirty="0" smtClean="0"/>
              <a:t>) kết hợp với từ điển để tách từ.</a:t>
            </a:r>
            <a:endParaRPr lang="en-US"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err="1" smtClean="0">
                <a:solidFill>
                  <a:schemeClr val="tx1"/>
                </a:solidFill>
                <a:effectLst/>
                <a:latin typeface="+mn-lt"/>
                <a:ea typeface="+mn-ea"/>
                <a:cs typeface="+mn-cs"/>
              </a:rPr>
              <a:t>Xóa</a:t>
            </a:r>
            <a:r>
              <a:rPr lang="en-US" sz="1200" b="1" kern="1200" baseline="0" dirty="0" smtClean="0">
                <a:solidFill>
                  <a:schemeClr val="tx1"/>
                </a:solidFill>
                <a:effectLst/>
                <a:latin typeface="+mn-lt"/>
                <a:ea typeface="+mn-ea"/>
                <a:cs typeface="+mn-cs"/>
              </a:rPr>
              <a:t> </a:t>
            </a:r>
            <a:r>
              <a:rPr lang="en-US" sz="1200" b="1" kern="1200" baseline="0" dirty="0" err="1" smtClean="0">
                <a:solidFill>
                  <a:schemeClr val="tx1"/>
                </a:solidFill>
                <a:effectLst/>
                <a:latin typeface="+mn-lt"/>
                <a:ea typeface="+mn-ea"/>
                <a:cs typeface="+mn-cs"/>
              </a:rPr>
              <a:t>stopword</a:t>
            </a:r>
            <a:r>
              <a:rPr lang="en-US" sz="1200" b="1"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trọng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ngôn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tự</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ý </a:t>
            </a:r>
            <a:r>
              <a:rPr lang="en-US" sz="1200" kern="1200" dirty="0" err="1" smtClean="0">
                <a:solidFill>
                  <a:schemeClr val="tx1"/>
                </a:solidFill>
                <a:effectLst/>
                <a:latin typeface="+mn-lt"/>
                <a:ea typeface="+mn-ea"/>
                <a:cs typeface="+mn-cs"/>
              </a:rPr>
              <a:t>nghĩa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tập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trọng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bày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phía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cạnh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việc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xóa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dừng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còn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thước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tốc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quá</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tích</a:t>
            </a:r>
            <a:r>
              <a:rPr lang="en-US" sz="1200" kern="1200" dirty="0" smtClean="0">
                <a:solidFill>
                  <a:schemeClr val="tx1"/>
                </a:solidFill>
                <a:effectLst/>
                <a:latin typeface="+mn-lt"/>
                <a:ea typeface="+mn-ea"/>
                <a:cs typeface="+mn-cs"/>
              </a:rPr>
              <a:t> TF-IDF </a:t>
            </a:r>
            <a:r>
              <a:rPr lang="en-US" sz="1200" kern="1200" dirty="0" err="1" smtClean="0">
                <a:solidFill>
                  <a:schemeClr val="tx1"/>
                </a:solidFill>
                <a:effectLst/>
                <a:latin typeface="+mn-lt"/>
                <a:ea typeface="+mn-ea"/>
                <a:cs typeface="+mn-cs"/>
              </a:rPr>
              <a:t>phía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giúp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kiệm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tài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nguyên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thừa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máy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a:t>
            </a:r>
            <a:endParaRPr lang="en-US" sz="1200" b="1" kern="1200" baseline="0" dirty="0" smtClean="0">
              <a:solidFill>
                <a:schemeClr val="tx1"/>
              </a:solidFill>
              <a:effectLst/>
              <a:latin typeface="+mn-lt"/>
              <a:ea typeface="+mn-ea"/>
              <a:cs typeface="+mn-cs"/>
            </a:endParaRPr>
          </a:p>
          <a:p>
            <a:pPr marL="171450" lvl="0" indent="-171450">
              <a:buFont typeface="Arial" panose="020B0604020202020204" pitchFamily="34" charset="0"/>
              <a:buChar char="•"/>
            </a:pPr>
            <a:r>
              <a:rPr lang="en-US" b="0" dirty="0" err="1" smtClean="0"/>
              <a:t>Đếm</a:t>
            </a:r>
            <a:r>
              <a:rPr lang="en-US" b="0" dirty="0" smtClean="0"/>
              <a:t> </a:t>
            </a:r>
            <a:r>
              <a:rPr lang="en-US" b="0" dirty="0" err="1" smtClean="0"/>
              <a:t>tần</a:t>
            </a:r>
            <a:r>
              <a:rPr lang="en-US" b="0" dirty="0" smtClean="0"/>
              <a:t> </a:t>
            </a:r>
            <a:r>
              <a:rPr lang="en-US" b="0" dirty="0" err="1" smtClean="0"/>
              <a:t>suất</a:t>
            </a:r>
            <a:r>
              <a:rPr lang="en-US" b="0" dirty="0" smtClean="0"/>
              <a:t> </a:t>
            </a:r>
            <a:r>
              <a:rPr lang="en-US" b="0" dirty="0" err="1" smtClean="0"/>
              <a:t>xuất</a:t>
            </a:r>
            <a:r>
              <a:rPr lang="en-US" b="0" dirty="0" smtClean="0"/>
              <a:t> </a:t>
            </a:r>
            <a:r>
              <a:rPr lang="en-US" b="0" dirty="0" err="1" smtClean="0"/>
              <a:t>hiện</a:t>
            </a:r>
            <a:r>
              <a:rPr lang="en-US" b="0" dirty="0" smtClean="0"/>
              <a:t> </a:t>
            </a:r>
            <a:r>
              <a:rPr lang="en-US" b="0" dirty="0" err="1" smtClean="0"/>
              <a:t>của</a:t>
            </a:r>
            <a:r>
              <a:rPr lang="en-US" b="0" dirty="0" smtClean="0"/>
              <a:t> </a:t>
            </a:r>
            <a:r>
              <a:rPr lang="en-US" b="0" dirty="0" err="1" smtClean="0"/>
              <a:t>từ</a:t>
            </a:r>
            <a:endParaRPr lang="en-US" b="0" dirty="0" smtClean="0"/>
          </a:p>
          <a:p>
            <a:pPr marL="171450" lvl="0" indent="-171450">
              <a:buFont typeface="Arial" panose="020B0604020202020204" pitchFamily="34" charset="0"/>
              <a:buChar char="•"/>
            </a:pPr>
            <a:r>
              <a:rPr lang="en-US" b="0" dirty="0" err="1" smtClean="0"/>
              <a:t>Xử</a:t>
            </a:r>
            <a:r>
              <a:rPr lang="en-US" b="0" dirty="0" smtClean="0"/>
              <a:t> </a:t>
            </a:r>
            <a:r>
              <a:rPr lang="en-US" b="0" dirty="0" err="1" smtClean="0"/>
              <a:t>lý</a:t>
            </a:r>
            <a:r>
              <a:rPr lang="en-US" b="0" dirty="0" smtClean="0"/>
              <a:t> </a:t>
            </a:r>
            <a:r>
              <a:rPr lang="en-US" b="0" dirty="0" err="1" smtClean="0"/>
              <a:t>từ</a:t>
            </a:r>
            <a:r>
              <a:rPr lang="en-US" b="0" dirty="0" smtClean="0"/>
              <a:t> </a:t>
            </a:r>
            <a:r>
              <a:rPr lang="en-US" b="0" dirty="0" err="1" smtClean="0"/>
              <a:t>quan</a:t>
            </a:r>
            <a:r>
              <a:rPr lang="en-US" b="0" dirty="0" smtClean="0"/>
              <a:t> </a:t>
            </a:r>
            <a:r>
              <a:rPr lang="en-US" b="0" dirty="0" err="1" smtClean="0"/>
              <a:t>trọng</a:t>
            </a:r>
            <a:endParaRPr lang="en-US" b="0" dirty="0" smtClean="0"/>
          </a:p>
          <a:p>
            <a:pPr marL="171450" lvl="0" indent="-171450">
              <a:buFont typeface="Arial" panose="020B0604020202020204" pitchFamily="34" charset="0"/>
              <a:buChar char="•"/>
            </a:pPr>
            <a:r>
              <a:rPr lang="en-US" dirty="0" err="1" smtClean="0"/>
              <a:t>Kiểm</a:t>
            </a:r>
            <a:r>
              <a:rPr lang="en-US" dirty="0" smtClean="0"/>
              <a:t> </a:t>
            </a:r>
            <a:r>
              <a:rPr lang="en-US" dirty="0" err="1" smtClean="0"/>
              <a:t>tra</a:t>
            </a:r>
            <a:r>
              <a:rPr lang="en-US" dirty="0" smtClean="0"/>
              <a:t> </a:t>
            </a:r>
            <a:r>
              <a:rPr lang="en-US" dirty="0" err="1" smtClean="0"/>
              <a:t>từng</a:t>
            </a:r>
            <a:r>
              <a:rPr lang="en-US" dirty="0" smtClean="0"/>
              <a:t> </a:t>
            </a:r>
            <a:r>
              <a:rPr lang="en-US" dirty="0" err="1" smtClean="0"/>
              <a:t>từ</a:t>
            </a:r>
            <a:r>
              <a:rPr lang="en-US" dirty="0" smtClean="0"/>
              <a:t> </a:t>
            </a:r>
            <a:r>
              <a:rPr lang="en-US" dirty="0" err="1" smtClean="0"/>
              <a:t>trong</a:t>
            </a:r>
            <a:r>
              <a:rPr lang="en-US" dirty="0" smtClean="0"/>
              <a:t> </a:t>
            </a:r>
            <a:r>
              <a:rPr lang="en-US" dirty="0" err="1" smtClean="0"/>
              <a:t>dòng</a:t>
            </a:r>
            <a:r>
              <a:rPr lang="en-US" dirty="0" smtClean="0"/>
              <a:t> </a:t>
            </a:r>
            <a:r>
              <a:rPr lang="en-US" dirty="0" err="1" smtClean="0"/>
              <a:t>văn</a:t>
            </a:r>
            <a:r>
              <a:rPr lang="en-US" dirty="0" smtClean="0"/>
              <a:t> </a:t>
            </a:r>
            <a:r>
              <a:rPr lang="en-US" dirty="0" err="1" smtClean="0"/>
              <a:t>bản</a:t>
            </a:r>
            <a:r>
              <a:rPr lang="en-US" dirty="0" smtClean="0"/>
              <a:t>, </a:t>
            </a:r>
            <a:r>
              <a:rPr lang="en-US" dirty="0" err="1" smtClean="0"/>
              <a:t>chỉ</a:t>
            </a:r>
            <a:r>
              <a:rPr lang="en-US" dirty="0" smtClean="0"/>
              <a:t> </a:t>
            </a:r>
            <a:r>
              <a:rPr lang="en-US" dirty="0" err="1" smtClean="0"/>
              <a:t>giữ</a:t>
            </a:r>
            <a:r>
              <a:rPr lang="en-US" dirty="0" smtClean="0"/>
              <a:t> </a:t>
            </a:r>
            <a:r>
              <a:rPr lang="en-US" dirty="0" err="1" smtClean="0"/>
              <a:t>lại</a:t>
            </a:r>
            <a:r>
              <a:rPr lang="en-US" dirty="0" smtClean="0"/>
              <a:t> </a:t>
            </a:r>
            <a:r>
              <a:rPr lang="en-US" dirty="0" err="1" smtClean="0"/>
              <a:t>từ</a:t>
            </a:r>
            <a:r>
              <a:rPr lang="en-US" dirty="0" smtClean="0"/>
              <a:t> </a:t>
            </a:r>
            <a:r>
              <a:rPr lang="en-US" dirty="0" err="1" smtClean="0"/>
              <a:t>không</a:t>
            </a:r>
            <a:r>
              <a:rPr lang="en-US" dirty="0" smtClean="0"/>
              <a:t> </a:t>
            </a:r>
            <a:r>
              <a:rPr lang="en-US" dirty="0" err="1" smtClean="0"/>
              <a:t>thuộc</a:t>
            </a:r>
            <a:r>
              <a:rPr lang="en-US" dirty="0" smtClean="0"/>
              <a:t> </a:t>
            </a:r>
            <a:r>
              <a:rPr lang="en-US" dirty="0" err="1" smtClean="0"/>
              <a:t>danh</a:t>
            </a:r>
            <a:r>
              <a:rPr lang="en-US" dirty="0" smtClean="0"/>
              <a:t> </a:t>
            </a:r>
            <a:r>
              <a:rPr lang="en-US" dirty="0" err="1" smtClean="0"/>
              <a:t>sách</a:t>
            </a:r>
            <a:r>
              <a:rPr lang="en-US" dirty="0" smtClean="0"/>
              <a:t> </a:t>
            </a:r>
            <a:r>
              <a:rPr lang="en-US" dirty="0" err="1" smtClean="0"/>
              <a:t>từ</a:t>
            </a:r>
            <a:r>
              <a:rPr lang="en-US" dirty="0" smtClean="0"/>
              <a:t> </a:t>
            </a:r>
            <a:r>
              <a:rPr lang="en-US" dirty="0" err="1" smtClean="0"/>
              <a:t>dừng</a:t>
            </a:r>
            <a:r>
              <a:rPr lang="en-US" dirty="0" smtClean="0"/>
              <a:t> </a:t>
            </a:r>
            <a:r>
              <a:rPr lang="en-US" dirty="0" err="1" smtClean="0"/>
              <a:t>hoặc</a:t>
            </a:r>
            <a:r>
              <a:rPr lang="en-US" dirty="0" smtClean="0"/>
              <a:t> </a:t>
            </a:r>
            <a:r>
              <a:rPr lang="en-US" dirty="0" err="1" smtClean="0"/>
              <a:t>là</a:t>
            </a:r>
            <a:r>
              <a:rPr lang="en-US" dirty="0" smtClean="0"/>
              <a:t> </a:t>
            </a:r>
            <a:r>
              <a:rPr lang="en-US" dirty="0" err="1" smtClean="0"/>
              <a:t>từ</a:t>
            </a:r>
            <a:r>
              <a:rPr lang="en-US" dirty="0" smtClean="0"/>
              <a:t> </a:t>
            </a:r>
            <a:r>
              <a:rPr lang="en-US" dirty="0" err="1" smtClean="0"/>
              <a:t>quan</a:t>
            </a:r>
            <a:r>
              <a:rPr lang="en-US" dirty="0" smtClean="0"/>
              <a:t> </a:t>
            </a:r>
            <a:r>
              <a:rPr lang="en-US" dirty="0" err="1" smtClean="0"/>
              <a:t>trọng</a:t>
            </a:r>
            <a:r>
              <a:rPr lang="en-US" dirty="0" smtClean="0"/>
              <a:t>.</a:t>
            </a:r>
          </a:p>
          <a:p>
            <a:pPr marL="171450" lvl="0" indent="-171450">
              <a:buFont typeface="Arial" panose="020B0604020202020204" pitchFamily="34" charset="0"/>
              <a:buChar char="•"/>
            </a:pPr>
            <a:endParaRPr lang="en-US" sz="1200" b="1" kern="1200" dirty="0" smtClean="0">
              <a:solidFill>
                <a:schemeClr val="tx1"/>
              </a:solidFill>
              <a:effectLst/>
              <a:latin typeface="+mn-lt"/>
              <a:ea typeface="+mn-ea"/>
              <a:cs typeface="+mn-cs"/>
            </a:endParaRPr>
          </a:p>
          <a:p>
            <a:pPr marL="0" lvl="0" indent="0">
              <a:buFont typeface="Arial" panose="020B0604020202020204" pitchFamily="34" charset="0"/>
              <a:buNone/>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01AA11D-67B7-43CA-BC23-8F5EA0E7E4B9}" type="slidenum">
              <a:rPr lang="en-US" smtClean="0"/>
              <a:t>8</a:t>
            </a:fld>
            <a:endParaRPr lang="en-US"/>
          </a:p>
        </p:txBody>
      </p:sp>
    </p:spTree>
    <p:extLst>
      <p:ext uri="{BB962C8B-B14F-4D97-AF65-F5344CB8AC3E}">
        <p14:creationId xmlns:p14="http://schemas.microsoft.com/office/powerpoint/2010/main" val="1350446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dirty="0" smtClean="0"/>
              <a:t>TF-IDF</a:t>
            </a:r>
            <a:r>
              <a:rPr lang="vi-VN" dirty="0" smtClean="0"/>
              <a:t> là một phương pháp thống kê để đánh giá mức độ quan trọng của một từ trong tài liệu, liên quan đến một tập tài liệu.</a:t>
            </a:r>
            <a:endParaRPr lang="en-US" dirty="0" smtClean="0"/>
          </a:p>
          <a:p>
            <a:pPr lvl="1"/>
            <a:r>
              <a:rPr lang="vi-VN" b="1" dirty="0" smtClean="0"/>
              <a:t>Ưu điểm:</a:t>
            </a:r>
          </a:p>
          <a:p>
            <a:pPr lvl="1"/>
            <a:r>
              <a:rPr lang="vi-VN" dirty="0" smtClean="0"/>
              <a:t>Đơn giản, dễ hiểu và dễ triển khai.</a:t>
            </a:r>
          </a:p>
          <a:p>
            <a:pPr lvl="1"/>
            <a:r>
              <a:rPr lang="vi-VN" dirty="0" smtClean="0"/>
              <a:t>Tập trung vào các từ quan trọng, giảm ảnh hưởng của các từ phổ biến (stopwords).</a:t>
            </a:r>
          </a:p>
          <a:p>
            <a:pPr lvl="1"/>
            <a:r>
              <a:rPr lang="vi-VN" dirty="0" smtClean="0"/>
              <a:t>Hiệu quả trong các bài toán nhỏ hoặc trung bình.</a:t>
            </a:r>
          </a:p>
          <a:p>
            <a:pPr lvl="1"/>
            <a:r>
              <a:rPr lang="vi-VN" b="1" dirty="0" smtClean="0"/>
              <a:t>Nhược điểm:</a:t>
            </a:r>
          </a:p>
          <a:p>
            <a:pPr lvl="1"/>
            <a:r>
              <a:rPr lang="vi-VN" dirty="0" smtClean="0"/>
              <a:t>Không thể nắm bắt ngữ nghĩa ngữ cảnh hoặc quan hệ giữa các từ.</a:t>
            </a:r>
          </a:p>
          <a:p>
            <a:pPr lvl="1"/>
            <a:r>
              <a:rPr lang="vi-VN" dirty="0" smtClean="0"/>
              <a:t>Tốn bộ nhớ khi làm việc với tập tài liệu lớn (ma trận thưa).</a:t>
            </a:r>
          </a:p>
          <a:p>
            <a:pPr lvl="1"/>
            <a:r>
              <a:rPr lang="vi-VN" dirty="0" smtClean="0"/>
              <a:t>Không hiệu quả với văn bản có từ vựng phong phú hoặc ngữ nghĩa phức tạp.</a:t>
            </a:r>
            <a:endParaRPr lang="en-US" dirty="0" smtClean="0"/>
          </a:p>
          <a:p>
            <a:pPr lvl="1"/>
            <a:r>
              <a:rPr lang="en-US" b="1" dirty="0" err="1" smtClean="0"/>
              <a:t>Dùng</a:t>
            </a:r>
            <a:r>
              <a:rPr lang="en-US" b="1" dirty="0" smtClean="0"/>
              <a:t> </a:t>
            </a:r>
            <a:r>
              <a:rPr lang="en-US" b="1" dirty="0" err="1" smtClean="0"/>
              <a:t>cho</a:t>
            </a:r>
            <a:r>
              <a:rPr lang="en-US" b="1" dirty="0" smtClean="0"/>
              <a:t> </a:t>
            </a:r>
            <a:r>
              <a:rPr lang="en-US" dirty="0" err="1" smtClean="0"/>
              <a:t>Tập</a:t>
            </a:r>
            <a:r>
              <a:rPr lang="en-US" dirty="0" smtClean="0"/>
              <a:t> </a:t>
            </a:r>
            <a:r>
              <a:rPr lang="en-US" dirty="0" err="1" smtClean="0"/>
              <a:t>tài</a:t>
            </a:r>
            <a:r>
              <a:rPr lang="en-US" dirty="0" smtClean="0"/>
              <a:t> </a:t>
            </a:r>
            <a:r>
              <a:rPr lang="en-US" dirty="0" err="1" smtClean="0"/>
              <a:t>liệu</a:t>
            </a:r>
            <a:r>
              <a:rPr lang="en-US" dirty="0" smtClean="0"/>
              <a:t> </a:t>
            </a:r>
            <a:r>
              <a:rPr lang="en-US" dirty="0" err="1" smtClean="0"/>
              <a:t>nhỏ</a:t>
            </a:r>
            <a:r>
              <a:rPr lang="en-US" dirty="0" smtClean="0"/>
              <a:t> </a:t>
            </a:r>
            <a:r>
              <a:rPr lang="en-US" dirty="0" err="1" smtClean="0"/>
              <a:t>hoặc</a:t>
            </a:r>
            <a:r>
              <a:rPr lang="en-US" dirty="0" smtClean="0"/>
              <a:t> </a:t>
            </a:r>
            <a:r>
              <a:rPr lang="en-US" dirty="0" err="1" smtClean="0"/>
              <a:t>trung</a:t>
            </a:r>
            <a:r>
              <a:rPr lang="en-US" dirty="0" smtClean="0"/>
              <a:t> </a:t>
            </a:r>
            <a:r>
              <a:rPr lang="en-US" dirty="0" err="1" smtClean="0"/>
              <a:t>bình</a:t>
            </a:r>
            <a:r>
              <a:rPr lang="en-US" dirty="0" smtClean="0"/>
              <a:t>.</a:t>
            </a:r>
          </a:p>
          <a:p>
            <a:pPr lvl="1"/>
            <a:r>
              <a:rPr lang="en-US" dirty="0" err="1" smtClean="0"/>
              <a:t>Các</a:t>
            </a:r>
            <a:r>
              <a:rPr lang="en-US" dirty="0" smtClean="0"/>
              <a:t> </a:t>
            </a:r>
            <a:r>
              <a:rPr lang="en-US" dirty="0" err="1" smtClean="0"/>
              <a:t>bài</a:t>
            </a:r>
            <a:r>
              <a:rPr lang="en-US" dirty="0" smtClean="0"/>
              <a:t> </a:t>
            </a:r>
            <a:r>
              <a:rPr lang="en-US" dirty="0" err="1" smtClean="0"/>
              <a:t>toán</a:t>
            </a:r>
            <a:r>
              <a:rPr lang="en-US" dirty="0" smtClean="0"/>
              <a:t> </a:t>
            </a:r>
            <a:r>
              <a:rPr lang="en-US" dirty="0" err="1" smtClean="0"/>
              <a:t>xử</a:t>
            </a:r>
            <a:r>
              <a:rPr lang="en-US" dirty="0" smtClean="0"/>
              <a:t> </a:t>
            </a:r>
            <a:r>
              <a:rPr lang="en-US" dirty="0" err="1" smtClean="0"/>
              <a:t>lý</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không</a:t>
            </a:r>
            <a:r>
              <a:rPr lang="en-US" dirty="0" smtClean="0"/>
              <a:t> </a:t>
            </a:r>
            <a:r>
              <a:rPr lang="en-US" dirty="0" err="1" smtClean="0"/>
              <a:t>yêu</a:t>
            </a:r>
            <a:r>
              <a:rPr lang="en-US" dirty="0" smtClean="0"/>
              <a:t> </a:t>
            </a:r>
            <a:r>
              <a:rPr lang="en-US" dirty="0" err="1" smtClean="0"/>
              <a:t>cầu</a:t>
            </a:r>
            <a:r>
              <a:rPr lang="en-US" dirty="0" smtClean="0"/>
              <a:t> </a:t>
            </a:r>
            <a:r>
              <a:rPr lang="en-US" dirty="0" err="1" smtClean="0"/>
              <a:t>ngữ</a:t>
            </a:r>
            <a:r>
              <a:rPr lang="en-US" dirty="0" smtClean="0"/>
              <a:t> </a:t>
            </a:r>
            <a:r>
              <a:rPr lang="en-US" dirty="0" err="1" smtClean="0"/>
              <a:t>cảnh</a:t>
            </a:r>
            <a:r>
              <a:rPr lang="en-US" dirty="0" smtClean="0"/>
              <a:t> </a:t>
            </a:r>
            <a:r>
              <a:rPr lang="en-US" dirty="0" err="1" smtClean="0"/>
              <a:t>phức</a:t>
            </a:r>
            <a:r>
              <a:rPr lang="en-US" dirty="0" smtClean="0"/>
              <a:t> </a:t>
            </a:r>
            <a:r>
              <a:rPr lang="en-US" dirty="0" err="1" smtClean="0"/>
              <a:t>tạp</a:t>
            </a:r>
            <a:r>
              <a:rPr lang="en-US" dirty="0" smtClean="0"/>
              <a:t> (</a:t>
            </a:r>
            <a:r>
              <a:rPr lang="en-US" dirty="0" err="1" smtClean="0"/>
              <a:t>phân</a:t>
            </a:r>
            <a:r>
              <a:rPr lang="en-US" dirty="0" smtClean="0"/>
              <a:t> </a:t>
            </a:r>
            <a:r>
              <a:rPr lang="en-US" dirty="0" err="1" smtClean="0"/>
              <a:t>loại</a:t>
            </a:r>
            <a:r>
              <a:rPr lang="en-US" dirty="0" smtClean="0"/>
              <a:t> </a:t>
            </a:r>
            <a:r>
              <a:rPr lang="en-US" dirty="0" err="1" smtClean="0"/>
              <a:t>văn</a:t>
            </a:r>
            <a:r>
              <a:rPr lang="en-US" dirty="0" smtClean="0"/>
              <a:t> </a:t>
            </a:r>
            <a:r>
              <a:rPr lang="en-US" dirty="0" err="1" smtClean="0"/>
              <a:t>bản</a:t>
            </a:r>
            <a:r>
              <a:rPr lang="en-US" dirty="0" smtClean="0"/>
              <a:t>, </a:t>
            </a:r>
            <a:r>
              <a:rPr lang="en-US" dirty="0" err="1" smtClean="0"/>
              <a:t>tìm</a:t>
            </a:r>
            <a:r>
              <a:rPr lang="en-US" dirty="0" smtClean="0"/>
              <a:t> </a:t>
            </a:r>
            <a:r>
              <a:rPr lang="en-US" dirty="0" err="1" smtClean="0"/>
              <a:t>kiếm</a:t>
            </a:r>
            <a:r>
              <a:rPr lang="en-US" dirty="0" smtClean="0"/>
              <a:t> </a:t>
            </a:r>
            <a:r>
              <a:rPr lang="en-US" dirty="0" err="1" smtClean="0"/>
              <a:t>thông</a:t>
            </a:r>
            <a:r>
              <a:rPr lang="en-US" dirty="0" smtClean="0"/>
              <a:t> tin).</a:t>
            </a:r>
          </a:p>
          <a:p>
            <a:pPr lvl="1"/>
            <a:endParaRPr lang="en-US" dirty="0" smtClean="0"/>
          </a:p>
          <a:p>
            <a:r>
              <a:rPr lang="en-US" b="1" dirty="0" smtClean="0"/>
              <a:t>Bag of</a:t>
            </a:r>
            <a:r>
              <a:rPr lang="en-US" b="1" baseline="0" dirty="0" smtClean="0"/>
              <a:t> words: </a:t>
            </a:r>
            <a:r>
              <a:rPr lang="vi-VN" dirty="0" smtClean="0"/>
              <a:t>Biểu diễn tài liệu dưới dạng vectơ, trong đó mỗi phần tử là số lần xuất hiện của từ trong tài liệu, không quan tâm đến thứ tự từ hay ngữ cảnh.</a:t>
            </a:r>
            <a:endParaRPr lang="en-US" dirty="0" smtClean="0"/>
          </a:p>
          <a:p>
            <a:pPr lvl="1"/>
            <a:r>
              <a:rPr lang="vi-VN" b="1" dirty="0" smtClean="0"/>
              <a:t>Ưu điểm:</a:t>
            </a:r>
          </a:p>
          <a:p>
            <a:pPr lvl="1"/>
            <a:r>
              <a:rPr lang="vi-VN" dirty="0" smtClean="0"/>
              <a:t>Dễ hiểu và triển khai.</a:t>
            </a:r>
          </a:p>
          <a:p>
            <a:pPr lvl="1"/>
            <a:r>
              <a:rPr lang="vi-VN" dirty="0" smtClean="0"/>
              <a:t>Phù hợp với các mô hình truyền thống như Naive Bayes, SVM.</a:t>
            </a:r>
          </a:p>
          <a:p>
            <a:pPr lvl="1"/>
            <a:r>
              <a:rPr lang="vi-VN" b="1" dirty="0" smtClean="0"/>
              <a:t>Nhược điểm:</a:t>
            </a:r>
          </a:p>
          <a:p>
            <a:pPr lvl="1"/>
            <a:r>
              <a:rPr lang="vi-VN" dirty="0" smtClean="0"/>
              <a:t>Mất ngữ cảnh và thứ tự từ.</a:t>
            </a:r>
          </a:p>
          <a:p>
            <a:pPr lvl="1"/>
            <a:r>
              <a:rPr lang="vi-VN" dirty="0" smtClean="0"/>
              <a:t>Kích thước vectơ lớn, nhất là với từ vựng phong phú.</a:t>
            </a:r>
          </a:p>
          <a:p>
            <a:pPr lvl="1"/>
            <a:r>
              <a:rPr lang="vi-VN" dirty="0" smtClean="0"/>
              <a:t>Không thể xử lý từ đồng nghĩa hoặc đa nghĩa.</a:t>
            </a:r>
          </a:p>
          <a:p>
            <a:pPr lvl="1"/>
            <a:r>
              <a:rPr lang="vi-VN" b="1" dirty="0" smtClean="0"/>
              <a:t>Dùng cho </a:t>
            </a:r>
            <a:r>
              <a:rPr lang="vi-VN" dirty="0" smtClean="0"/>
              <a:t>Các tập dữ liệu nhỏ, đơn giản, khi thứ tự từ không quan trọng.</a:t>
            </a:r>
          </a:p>
          <a:p>
            <a:endParaRPr lang="en-US" b="1" baseline="0" dirty="0" smtClean="0"/>
          </a:p>
          <a:p>
            <a:r>
              <a:rPr lang="en-US" b="1" baseline="0" dirty="0" smtClean="0"/>
              <a:t>N-grams: </a:t>
            </a:r>
            <a:r>
              <a:rPr lang="vi-VN" dirty="0" smtClean="0"/>
              <a:t>Là một mở rộng của Bag of Words, trong đó thay vì xem xét từng từ đơn lẻ (unigrams), ta xét các cụm từ liên tiếp có kích thước n (bigrams, trigrams...).</a:t>
            </a:r>
            <a:endParaRPr lang="en-US" dirty="0" smtClean="0"/>
          </a:p>
          <a:p>
            <a:pPr lvl="1"/>
            <a:r>
              <a:rPr lang="vi-VN" b="1" dirty="0" smtClean="0"/>
              <a:t>Ưu điểm:</a:t>
            </a:r>
          </a:p>
          <a:p>
            <a:pPr lvl="1"/>
            <a:r>
              <a:rPr lang="vi-VN" dirty="0" smtClean="0"/>
              <a:t>Bảo toàn được một phần ngữ cảnh và thứ tự từ.</a:t>
            </a:r>
          </a:p>
          <a:p>
            <a:pPr lvl="1"/>
            <a:r>
              <a:rPr lang="vi-VN" dirty="0" smtClean="0"/>
              <a:t>Hiệu quả hơn BoW khi làm việc với ngữ liệu chứa cụm từ quan trọng.</a:t>
            </a:r>
          </a:p>
          <a:p>
            <a:pPr lvl="1"/>
            <a:r>
              <a:rPr lang="vi-VN" b="1" dirty="0" smtClean="0"/>
              <a:t>Nhược điểm:</a:t>
            </a:r>
          </a:p>
          <a:p>
            <a:pPr lvl="1"/>
            <a:r>
              <a:rPr lang="vi-VN" dirty="0" smtClean="0"/>
              <a:t>Tăng kích thước vectơ rất nhanh khi n lớn.</a:t>
            </a:r>
          </a:p>
          <a:p>
            <a:pPr lvl="1"/>
            <a:r>
              <a:rPr lang="vi-VN" dirty="0" smtClean="0"/>
              <a:t>Chỉ bảo toàn ngữ cảnh cục bộ, không xử lý tốt các ngữ nghĩa phức tạp.</a:t>
            </a:r>
          </a:p>
          <a:p>
            <a:pPr lvl="1"/>
            <a:r>
              <a:rPr lang="vi-VN" b="1" dirty="0" smtClean="0"/>
              <a:t>Dùng cho </a:t>
            </a:r>
            <a:r>
              <a:rPr lang="vi-VN" dirty="0" smtClean="0"/>
              <a:t>Tài liệu ngắn, khi các cụm từ có ý nghĩa đặc biệt (như cụm từ đặc thù trong chatbot hoặc hệ thống gợi ý).</a:t>
            </a:r>
          </a:p>
          <a:p>
            <a:endParaRPr lang="en-US" b="1" baseline="0" dirty="0" smtClean="0"/>
          </a:p>
          <a:p>
            <a:r>
              <a:rPr lang="en-US" b="1" baseline="0" dirty="0" smtClean="0"/>
              <a:t>Word2Vec: </a:t>
            </a:r>
            <a:r>
              <a:rPr lang="vi-VN" dirty="0" smtClean="0"/>
              <a:t>Mô hình nhúng từ dựa trên mạng nơ-ron, biểu diễn từ thành các vectơ liên tục trong không gian nhiều chiều, với các vectơ có mối quan hệ ngữ nghĩa tương tự nằm gần nhau.</a:t>
            </a:r>
            <a:endParaRPr lang="en-US" dirty="0" smtClean="0"/>
          </a:p>
          <a:p>
            <a:pPr lvl="1"/>
            <a:r>
              <a:rPr lang="vi-VN" b="1" dirty="0" smtClean="0"/>
              <a:t>Ưu điểm:</a:t>
            </a:r>
          </a:p>
          <a:p>
            <a:pPr lvl="1"/>
            <a:r>
              <a:rPr lang="vi-VN" dirty="0" smtClean="0"/>
              <a:t>Biểu diễn ngữ nghĩa của từ tốt hơn (các từ đồng nghĩa hoặc gần nghĩa sẽ gần nhau trong không gian vectơ).</a:t>
            </a:r>
          </a:p>
          <a:p>
            <a:pPr lvl="1"/>
            <a:r>
              <a:rPr lang="vi-VN" dirty="0" smtClean="0"/>
              <a:t>Giảm kích thước không gian từ vựng so với BoW và N-grams.</a:t>
            </a:r>
          </a:p>
          <a:p>
            <a:pPr lvl="1"/>
            <a:r>
              <a:rPr lang="vi-VN" dirty="0" smtClean="0"/>
              <a:t>Phù hợp cho các bài toán cần nắm bắt ngữ nghĩa (dịch máy, tóm tắt văn bản).</a:t>
            </a:r>
          </a:p>
          <a:p>
            <a:pPr lvl="1"/>
            <a:r>
              <a:rPr lang="vi-VN" b="1" dirty="0" smtClean="0"/>
              <a:t>Nhược điểm:</a:t>
            </a:r>
          </a:p>
          <a:p>
            <a:pPr lvl="1"/>
            <a:r>
              <a:rPr lang="vi-VN" dirty="0" smtClean="0"/>
              <a:t>Yêu cầu dữ liệu lớn để huấn luyện mô hình tốt.</a:t>
            </a:r>
          </a:p>
          <a:p>
            <a:pPr lvl="1"/>
            <a:r>
              <a:rPr lang="vi-VN" dirty="0" smtClean="0"/>
              <a:t>Không xử lý được tốt từ không phổ biến hoặc từ mới.</a:t>
            </a:r>
          </a:p>
          <a:p>
            <a:pPr lvl="1"/>
            <a:r>
              <a:rPr lang="vi-VN" b="1" dirty="0" smtClean="0"/>
              <a:t>Dùng cho </a:t>
            </a:r>
            <a:r>
              <a:rPr lang="vi-VN" dirty="0" smtClean="0"/>
              <a:t>Dữ liệu lớn, yêu cầu phân tích ngữ nghĩa (ví dụ: dịch máy, phân tích cảm xúc).</a:t>
            </a:r>
          </a:p>
          <a:p>
            <a:endParaRPr lang="en-US" b="1" baseline="0" dirty="0" smtClean="0"/>
          </a:p>
          <a:p>
            <a:r>
              <a:rPr lang="en-US" b="1" baseline="0" dirty="0" err="1" smtClean="0"/>
              <a:t>FastText</a:t>
            </a:r>
            <a:r>
              <a:rPr lang="en-US" b="1" baseline="0" dirty="0" smtClean="0"/>
              <a:t>: </a:t>
            </a:r>
            <a:r>
              <a:rPr lang="vi-VN" dirty="0" smtClean="0"/>
              <a:t>Là mở rộng của Word2Vec, trong đó mô hình không chỉ học các từ, mà còn học các </a:t>
            </a:r>
            <a:r>
              <a:rPr lang="vi-VN" b="1" dirty="0" smtClean="0"/>
              <a:t>n-grams</a:t>
            </a:r>
            <a:r>
              <a:rPr lang="vi-VN" dirty="0" smtClean="0"/>
              <a:t> ký tự trong từ, giúp biểu diễn tốt hơn với các từ hiếm hoặc từ mới.</a:t>
            </a:r>
            <a:endParaRPr lang="en-US" dirty="0" smtClean="0"/>
          </a:p>
          <a:p>
            <a:pPr lvl="1"/>
            <a:r>
              <a:rPr lang="vi-VN" b="1" dirty="0" smtClean="0"/>
              <a:t>Ưu điểm:</a:t>
            </a:r>
          </a:p>
          <a:p>
            <a:pPr lvl="1"/>
            <a:r>
              <a:rPr lang="vi-VN" dirty="0" smtClean="0"/>
              <a:t>Hiệu quả với từ hiếm, từ không xuất hiện trong tập huấn luyện.</a:t>
            </a:r>
          </a:p>
          <a:p>
            <a:pPr lvl="1"/>
            <a:r>
              <a:rPr lang="vi-VN" dirty="0" smtClean="0"/>
              <a:t>Nhanh chóng và linh hoạt hơn Word2Vec.</a:t>
            </a:r>
          </a:p>
          <a:p>
            <a:pPr lvl="1"/>
            <a:r>
              <a:rPr lang="vi-VN" dirty="0" smtClean="0"/>
              <a:t>Có thể biểu diễn cả ngữ nghĩa và cấu trúc từ.</a:t>
            </a:r>
          </a:p>
          <a:p>
            <a:pPr lvl="1"/>
            <a:r>
              <a:rPr lang="vi-VN" b="1" dirty="0" smtClean="0"/>
              <a:t>Nhược điểm:</a:t>
            </a:r>
          </a:p>
          <a:p>
            <a:pPr lvl="1"/>
            <a:r>
              <a:rPr lang="vi-VN" dirty="0" smtClean="0"/>
              <a:t>Tốn tài nguyên tính toán hơn Word2Vec.</a:t>
            </a:r>
          </a:p>
          <a:p>
            <a:pPr lvl="1"/>
            <a:r>
              <a:rPr lang="vi-VN" dirty="0" smtClean="0"/>
              <a:t>Có thể không hiệu quả với dữ liệu đơn giản.</a:t>
            </a:r>
          </a:p>
          <a:p>
            <a:pPr lvl="1"/>
            <a:r>
              <a:rPr lang="vi-VN" b="1" dirty="0" smtClean="0"/>
              <a:t>Dùng cho </a:t>
            </a:r>
            <a:r>
              <a:rPr lang="vi-VN" dirty="0" smtClean="0"/>
              <a:t>Tập dữ liệu lớn, ngôn ngữ phức tạp, hoặc tài liệu chứa từ hiếm (ngôn ngữ chuyên ngành, văn bản đa ngôn ngữ).</a:t>
            </a:r>
          </a:p>
          <a:p>
            <a:endParaRPr lang="en-US" b="1" baseline="0" dirty="0" smtClean="0"/>
          </a:p>
        </p:txBody>
      </p:sp>
      <p:sp>
        <p:nvSpPr>
          <p:cNvPr id="4" name="Slide Number Placeholder 3"/>
          <p:cNvSpPr>
            <a:spLocks noGrp="1"/>
          </p:cNvSpPr>
          <p:nvPr>
            <p:ph type="sldNum" sz="quarter" idx="10"/>
          </p:nvPr>
        </p:nvSpPr>
        <p:spPr/>
        <p:txBody>
          <a:bodyPr/>
          <a:lstStyle/>
          <a:p>
            <a:fld id="{601AA11D-67B7-43CA-BC23-8F5EA0E7E4B9}" type="slidenum">
              <a:rPr lang="en-US" smtClean="0"/>
              <a:t>9</a:t>
            </a:fld>
            <a:endParaRPr lang="en-US"/>
          </a:p>
        </p:txBody>
      </p:sp>
    </p:spTree>
    <p:extLst>
      <p:ext uri="{BB962C8B-B14F-4D97-AF65-F5344CB8AC3E}">
        <p14:creationId xmlns:p14="http://schemas.microsoft.com/office/powerpoint/2010/main" val="1981671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TF</a:t>
            </a:r>
            <a:r>
              <a:rPr lang="en-US" dirty="0" smtClean="0"/>
              <a:t> </a:t>
            </a:r>
            <a:r>
              <a:rPr lang="en-US" dirty="0" err="1" smtClean="0"/>
              <a:t>biểu</a:t>
            </a:r>
            <a:r>
              <a:rPr lang="en-US" dirty="0" smtClean="0"/>
              <a:t> </a:t>
            </a:r>
            <a:r>
              <a:rPr lang="en-US" dirty="0" err="1" smtClean="0"/>
              <a:t>diễn</a:t>
            </a:r>
            <a:r>
              <a:rPr lang="en-US" dirty="0" smtClean="0"/>
              <a:t> </a:t>
            </a:r>
            <a:r>
              <a:rPr lang="en-US" dirty="0" err="1" smtClean="0"/>
              <a:t>tần</a:t>
            </a:r>
            <a:r>
              <a:rPr lang="en-US" dirty="0" smtClean="0"/>
              <a:t> </a:t>
            </a:r>
            <a:r>
              <a:rPr lang="en-US" dirty="0" err="1" smtClean="0"/>
              <a:t>suất</a:t>
            </a:r>
            <a:r>
              <a:rPr lang="en-US" dirty="0" smtClean="0"/>
              <a:t> </a:t>
            </a:r>
            <a:r>
              <a:rPr lang="en-US" dirty="0" err="1" smtClean="0"/>
              <a:t>xuất</a:t>
            </a:r>
            <a:r>
              <a:rPr lang="en-US" dirty="0" smtClean="0"/>
              <a:t> </a:t>
            </a:r>
            <a:r>
              <a:rPr lang="en-US" dirty="0" err="1" smtClean="0"/>
              <a:t>hiện</a:t>
            </a:r>
            <a:r>
              <a:rPr lang="en-US" dirty="0" smtClean="0"/>
              <a:t> </a:t>
            </a:r>
            <a:r>
              <a:rPr lang="en-US" dirty="0" err="1" smtClean="0"/>
              <a:t>của</a:t>
            </a:r>
            <a:r>
              <a:rPr lang="en-US" dirty="0" smtClean="0"/>
              <a:t> </a:t>
            </a:r>
            <a:r>
              <a:rPr lang="en-US" dirty="0" err="1" smtClean="0"/>
              <a:t>một</a:t>
            </a:r>
            <a:r>
              <a:rPr lang="en-US" dirty="0" smtClean="0"/>
              <a:t> </a:t>
            </a:r>
            <a:r>
              <a:rPr lang="en-US" dirty="0" err="1" smtClean="0"/>
              <a:t>từ</a:t>
            </a:r>
            <a:r>
              <a:rPr lang="en-US" dirty="0" smtClean="0"/>
              <a:t> </a:t>
            </a:r>
            <a:r>
              <a:rPr lang="en-US" dirty="0" err="1" smtClean="0"/>
              <a:t>trong</a:t>
            </a:r>
            <a:r>
              <a:rPr lang="en-US" dirty="0" smtClean="0"/>
              <a:t> </a:t>
            </a:r>
            <a:r>
              <a:rPr lang="en-US" dirty="0" err="1" smtClean="0"/>
              <a:t>tài</a:t>
            </a:r>
            <a:r>
              <a:rPr lang="en-US" dirty="0" smtClean="0"/>
              <a:t> </a:t>
            </a:r>
            <a:r>
              <a:rPr lang="en-US" dirty="0" err="1" smtClean="0"/>
              <a:t>liệu</a:t>
            </a:r>
            <a:r>
              <a:rPr lang="en-US" dirty="0" smtClean="0"/>
              <a:t>. </a:t>
            </a:r>
            <a:r>
              <a:rPr lang="en-US" dirty="0" err="1" smtClean="0"/>
              <a:t>Xuất</a:t>
            </a:r>
            <a:r>
              <a:rPr lang="en-US" baseline="0" dirty="0" smtClean="0"/>
              <a:t> </a:t>
            </a:r>
            <a:r>
              <a:rPr lang="en-US" baseline="0" dirty="0" err="1" smtClean="0"/>
              <a:t>hiện</a:t>
            </a:r>
            <a:r>
              <a:rPr lang="en-US" baseline="0" dirty="0" smtClean="0"/>
              <a:t> </a:t>
            </a:r>
            <a:r>
              <a:rPr lang="en-US" baseline="0" dirty="0" err="1" smtClean="0"/>
              <a:t>nhiều</a:t>
            </a:r>
            <a:r>
              <a:rPr lang="en-US" baseline="0" dirty="0" smtClean="0"/>
              <a:t> </a:t>
            </a:r>
            <a:r>
              <a:rPr lang="en-US" baseline="0" dirty="0" err="1" smtClean="0"/>
              <a:t>quan</a:t>
            </a:r>
            <a:r>
              <a:rPr lang="en-US" baseline="0" dirty="0" smtClean="0"/>
              <a:t> </a:t>
            </a:r>
            <a:r>
              <a:rPr lang="en-US" baseline="0" dirty="0" err="1" smtClean="0"/>
              <a:t>trọng</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IDF</a:t>
            </a:r>
            <a:r>
              <a:rPr lang="en-US" dirty="0" smtClean="0"/>
              <a:t> </a:t>
            </a:r>
            <a:r>
              <a:rPr lang="en-US" dirty="0" err="1" smtClean="0"/>
              <a:t>là</a:t>
            </a:r>
            <a:r>
              <a:rPr lang="en-US" dirty="0" smtClean="0"/>
              <a:t> </a:t>
            </a:r>
            <a:r>
              <a:rPr lang="en-US" dirty="0" err="1" smtClean="0"/>
              <a:t>tần</a:t>
            </a:r>
            <a:r>
              <a:rPr lang="en-US" dirty="0" smtClean="0"/>
              <a:t> </a:t>
            </a:r>
            <a:r>
              <a:rPr lang="en-US" dirty="0" err="1" smtClean="0"/>
              <a:t>xuất</a:t>
            </a:r>
            <a:r>
              <a:rPr lang="en-US" dirty="0" smtClean="0"/>
              <a:t> </a:t>
            </a:r>
            <a:r>
              <a:rPr lang="en-US" dirty="0" err="1" smtClean="0"/>
              <a:t>nghịch</a:t>
            </a:r>
            <a:r>
              <a:rPr lang="en-US" dirty="0" smtClean="0"/>
              <a:t> </a:t>
            </a:r>
            <a:r>
              <a:rPr lang="en-US" dirty="0" err="1" smtClean="0"/>
              <a:t>của</a:t>
            </a:r>
            <a:r>
              <a:rPr lang="en-US" dirty="0" smtClean="0"/>
              <a:t> </a:t>
            </a:r>
            <a:r>
              <a:rPr lang="en-US" dirty="0" err="1" smtClean="0"/>
              <a:t>một</a:t>
            </a:r>
            <a:r>
              <a:rPr lang="en-US" dirty="0" smtClean="0"/>
              <a:t> </a:t>
            </a:r>
            <a:r>
              <a:rPr lang="en-US" dirty="0" err="1" smtClean="0"/>
              <a:t>từ</a:t>
            </a:r>
            <a:r>
              <a:rPr lang="en-US" dirty="0" smtClean="0"/>
              <a:t> </a:t>
            </a:r>
            <a:r>
              <a:rPr lang="en-US" dirty="0" err="1" smtClean="0"/>
              <a:t>trong</a:t>
            </a:r>
            <a:r>
              <a:rPr lang="en-US" dirty="0" smtClean="0"/>
              <a:t> </a:t>
            </a:r>
            <a:r>
              <a:rPr lang="en-US" dirty="0" err="1" smtClean="0"/>
              <a:t>tập</a:t>
            </a:r>
            <a:r>
              <a:rPr lang="en-US" dirty="0" smtClean="0"/>
              <a:t> </a:t>
            </a:r>
            <a:r>
              <a:rPr lang="en-US" dirty="0" err="1" smtClean="0"/>
              <a:t>tài</a:t>
            </a:r>
            <a:r>
              <a:rPr lang="en-US" dirty="0" smtClean="0"/>
              <a:t> </a:t>
            </a:r>
            <a:r>
              <a:rPr lang="en-US" dirty="0" err="1" smtClean="0"/>
              <a:t>liệu</a:t>
            </a:r>
            <a:r>
              <a:rPr lang="en-US" dirty="0" smtClean="0"/>
              <a:t>. </a:t>
            </a:r>
            <a:r>
              <a:rPr lang="en-US" dirty="0" err="1" smtClean="0"/>
              <a:t>Đo</a:t>
            </a:r>
            <a:r>
              <a:rPr lang="en-US" dirty="0" smtClean="0"/>
              <a:t> </a:t>
            </a:r>
            <a:r>
              <a:rPr lang="en-US" dirty="0" err="1" smtClean="0"/>
              <a:t>lường</a:t>
            </a:r>
            <a:r>
              <a:rPr lang="en-US" dirty="0" smtClean="0"/>
              <a:t> </a:t>
            </a:r>
            <a:r>
              <a:rPr lang="en-US" dirty="0" err="1" smtClean="0"/>
              <a:t>tầm</a:t>
            </a:r>
            <a:r>
              <a:rPr lang="en-US" dirty="0" smtClean="0"/>
              <a:t> </a:t>
            </a:r>
            <a:r>
              <a:rPr lang="en-US" dirty="0" err="1" smtClean="0"/>
              <a:t>quan</a:t>
            </a:r>
            <a:r>
              <a:rPr lang="en-US" dirty="0" smtClean="0"/>
              <a:t> </a:t>
            </a:r>
            <a:r>
              <a:rPr lang="en-US" dirty="0" err="1" smtClean="0"/>
              <a:t>trọng</a:t>
            </a:r>
            <a:r>
              <a:rPr lang="en-US" dirty="0" smtClean="0"/>
              <a:t> </a:t>
            </a:r>
            <a:r>
              <a:rPr lang="en-US" dirty="0" err="1" smtClean="0"/>
              <a:t>của</a:t>
            </a:r>
            <a:r>
              <a:rPr lang="en-US" dirty="0" smtClean="0"/>
              <a:t> </a:t>
            </a:r>
            <a:r>
              <a:rPr lang="en-US" dirty="0" err="1" smtClean="0"/>
              <a:t>từ</a:t>
            </a:r>
            <a:r>
              <a:rPr lang="en-US" dirty="0" smtClean="0"/>
              <a:t> </a:t>
            </a:r>
            <a:r>
              <a:rPr lang="en-US" dirty="0" err="1" smtClean="0"/>
              <a:t>trên</a:t>
            </a:r>
            <a:r>
              <a:rPr lang="en-US" dirty="0" smtClean="0"/>
              <a:t> </a:t>
            </a:r>
            <a:r>
              <a:rPr lang="en-US" dirty="0" err="1" smtClean="0"/>
              <a:t>toàn</a:t>
            </a:r>
            <a:r>
              <a:rPr lang="en-US" dirty="0" smtClean="0"/>
              <a:t> </a:t>
            </a:r>
            <a:r>
              <a:rPr lang="en-US" dirty="0" err="1" smtClean="0"/>
              <a:t>bộ</a:t>
            </a:r>
            <a:r>
              <a:rPr lang="en-US" dirty="0" smtClean="0"/>
              <a:t> </a:t>
            </a:r>
            <a:r>
              <a:rPr lang="en-US" dirty="0" err="1" smtClean="0"/>
              <a:t>tập</a:t>
            </a:r>
            <a:r>
              <a:rPr lang="en-US" dirty="0" smtClean="0"/>
              <a:t> </a:t>
            </a:r>
            <a:r>
              <a:rPr lang="en-US" dirty="0" err="1" smtClean="0"/>
              <a:t>tài</a:t>
            </a:r>
            <a:r>
              <a:rPr lang="en-US" dirty="0" smtClean="0"/>
              <a:t> </a:t>
            </a:r>
            <a:r>
              <a:rPr lang="en-US" dirty="0" err="1" smtClean="0"/>
              <a:t>liệu</a:t>
            </a:r>
            <a:r>
              <a:rPr lang="en-US" dirty="0" smtClean="0"/>
              <a:t>. N </a:t>
            </a:r>
            <a:r>
              <a:rPr lang="en-US" dirty="0" err="1" smtClean="0"/>
              <a:t>là</a:t>
            </a:r>
            <a:r>
              <a:rPr lang="en-US" dirty="0" smtClean="0"/>
              <a:t> </a:t>
            </a:r>
            <a:r>
              <a:rPr lang="en-US" dirty="0" err="1" smtClean="0"/>
              <a:t>tổng</a:t>
            </a:r>
            <a:r>
              <a:rPr lang="en-US" dirty="0" smtClean="0"/>
              <a:t> </a:t>
            </a:r>
            <a:r>
              <a:rPr lang="en-US" dirty="0" err="1" smtClean="0"/>
              <a:t>số</a:t>
            </a:r>
            <a:r>
              <a:rPr lang="en-US" dirty="0" smtClean="0"/>
              <a:t> </a:t>
            </a:r>
            <a:r>
              <a:rPr lang="en-US" dirty="0" err="1" smtClean="0"/>
              <a:t>tài</a:t>
            </a:r>
            <a:r>
              <a:rPr lang="en-US" dirty="0" smtClean="0"/>
              <a:t> </a:t>
            </a:r>
            <a:r>
              <a:rPr lang="en-US" dirty="0" err="1" smtClean="0"/>
              <a:t>liệu</a:t>
            </a:r>
            <a:r>
              <a:rPr lang="en-US" dirty="0" smtClean="0"/>
              <a:t> </a:t>
            </a:r>
            <a:r>
              <a:rPr lang="en-US" dirty="0" err="1" smtClean="0"/>
              <a:t>trong</a:t>
            </a:r>
            <a:r>
              <a:rPr lang="en-US" dirty="0" smtClean="0"/>
              <a:t> </a:t>
            </a:r>
            <a:r>
              <a:rPr lang="en-US" dirty="0" err="1" smtClean="0"/>
              <a:t>tập</a:t>
            </a:r>
            <a:r>
              <a:rPr lang="en-US" dirty="0" smtClean="0"/>
              <a:t> </a:t>
            </a:r>
            <a:r>
              <a:rPr lang="en-US" dirty="0" err="1" smtClean="0"/>
              <a:t>dữ</a:t>
            </a:r>
            <a:r>
              <a:rPr lang="en-US" dirty="0" smtClean="0"/>
              <a:t> </a:t>
            </a:r>
            <a:r>
              <a:rPr lang="en-US" dirty="0" err="1" smtClean="0"/>
              <a:t>liệu.DF</a:t>
            </a:r>
            <a:r>
              <a:rPr lang="en-US" dirty="0" smtClean="0"/>
              <a:t>(t)) </a:t>
            </a:r>
            <a:r>
              <a:rPr lang="en-US" dirty="0" err="1" smtClean="0"/>
              <a:t>là</a:t>
            </a:r>
            <a:r>
              <a:rPr lang="en-US" dirty="0" smtClean="0"/>
              <a:t> </a:t>
            </a:r>
            <a:r>
              <a:rPr lang="en-US" dirty="0" err="1" smtClean="0"/>
              <a:t>số</a:t>
            </a:r>
            <a:r>
              <a:rPr lang="en-US" dirty="0" smtClean="0"/>
              <a:t> </a:t>
            </a:r>
            <a:r>
              <a:rPr lang="en-US" dirty="0" err="1" smtClean="0"/>
              <a:t>tài</a:t>
            </a:r>
            <a:r>
              <a:rPr lang="en-US" dirty="0" smtClean="0"/>
              <a:t> </a:t>
            </a:r>
            <a:r>
              <a:rPr lang="en-US" dirty="0" err="1" smtClean="0"/>
              <a:t>liệu</a:t>
            </a:r>
            <a:r>
              <a:rPr lang="en-US" dirty="0" smtClean="0"/>
              <a:t> </a:t>
            </a:r>
            <a:r>
              <a:rPr lang="en-US" dirty="0" err="1" smtClean="0"/>
              <a:t>chứa</a:t>
            </a:r>
            <a:r>
              <a:rPr lang="en-US" dirty="0" smtClean="0"/>
              <a:t> </a:t>
            </a:r>
            <a:r>
              <a:rPr lang="en-US" dirty="0" err="1" smtClean="0"/>
              <a:t>từ</a:t>
            </a:r>
            <a:r>
              <a:rPr lang="en-US" dirty="0" smtClean="0"/>
              <a:t> t</a:t>
            </a:r>
          </a:p>
          <a:p>
            <a:r>
              <a:rPr lang="vi-VN" b="1" dirty="0" smtClean="0"/>
              <a:t>IDF</a:t>
            </a:r>
            <a:r>
              <a:rPr lang="vi-VN" dirty="0" smtClean="0"/>
              <a:t> đánh giá mức độ hiếm của từ trong toàn bộ tập tài liệu. Nếu từ ttt xuất hiện trong nhiều tài liệu, DF(t</a:t>
            </a:r>
            <a:r>
              <a:rPr lang="en-US" dirty="0" smtClean="0"/>
              <a:t>)</a:t>
            </a:r>
            <a:r>
              <a:rPr lang="en-US" baseline="0" dirty="0" smtClean="0"/>
              <a:t> </a:t>
            </a:r>
            <a:r>
              <a:rPr lang="vi-VN" dirty="0" smtClean="0"/>
              <a:t>lớn và IDF(t)</a:t>
            </a:r>
            <a:r>
              <a:rPr lang="en-US" baseline="0" dirty="0" smtClean="0"/>
              <a:t> </a:t>
            </a:r>
            <a:r>
              <a:rPr lang="vi-VN" dirty="0" smtClean="0"/>
              <a:t>nhỏ, cho thấy từ này không có nhiều giá trị phân biệt.</a:t>
            </a:r>
          </a:p>
          <a:p>
            <a:r>
              <a:rPr lang="vi-VN" dirty="0" smtClean="0"/>
              <a:t>Ngược lại, nếu từ ttt xuất hiện trong ít tài liệu, DF(t) nhỏ và IDF(t) lớn, cho thấy từ này có giá trị phân biệt cao trong việc nhận dạng tài liệu.</a:t>
            </a:r>
          </a:p>
          <a:p>
            <a:r>
              <a:rPr lang="vi-VN" dirty="0" smtClean="0"/>
              <a:t>Công thức </a:t>
            </a:r>
            <a:r>
              <a:rPr lang="vi-VN" b="1" dirty="0" smtClean="0"/>
              <a:t>IDF</a:t>
            </a:r>
            <a:r>
              <a:rPr lang="vi-VN" dirty="0" smtClean="0"/>
              <a:t> giúp tăng trọng số của các từ hiếm, từ đó cải thiện khả năng phân biệt giữa các tài liệu</a:t>
            </a:r>
          </a:p>
          <a:p>
            <a:endParaRPr lang="en-US" dirty="0"/>
          </a:p>
        </p:txBody>
      </p:sp>
      <p:sp>
        <p:nvSpPr>
          <p:cNvPr id="4" name="Slide Number Placeholder 3"/>
          <p:cNvSpPr>
            <a:spLocks noGrp="1"/>
          </p:cNvSpPr>
          <p:nvPr>
            <p:ph type="sldNum" sz="quarter" idx="10"/>
          </p:nvPr>
        </p:nvSpPr>
        <p:spPr/>
        <p:txBody>
          <a:bodyPr/>
          <a:lstStyle/>
          <a:p>
            <a:fld id="{601AA11D-67B7-43CA-BC23-8F5EA0E7E4B9}" type="slidenum">
              <a:rPr lang="en-US" smtClean="0"/>
              <a:t>10</a:t>
            </a:fld>
            <a:endParaRPr lang="en-US"/>
          </a:p>
        </p:txBody>
      </p:sp>
    </p:spTree>
    <p:extLst>
      <p:ext uri="{BB962C8B-B14F-4D97-AF65-F5344CB8AC3E}">
        <p14:creationId xmlns:p14="http://schemas.microsoft.com/office/powerpoint/2010/main" val="4621061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5.emf"/><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a16="http://schemas.microsoft.com/office/drawing/2014/main"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737"/>
            <a:ext cx="1061859" cy="1062060"/>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7" name="Group 6">
            <a:extLst>
              <a:ext uri="{FF2B5EF4-FFF2-40B4-BE49-F238E27FC236}">
                <a16:creationId xmlns:a16="http://schemas.microsoft.com/office/drawing/2014/main" id="{500C3C4B-7EB0-A799-EF60-7E7B2A1A5D71}"/>
              </a:ext>
            </a:extLst>
          </p:cNvPr>
          <p:cNvGrpSpPr/>
          <p:nvPr userDrawn="1"/>
        </p:nvGrpSpPr>
        <p:grpSpPr>
          <a:xfrm rot="5400000" flipH="1">
            <a:off x="11994349" y="89858"/>
            <a:ext cx="108319" cy="107166"/>
            <a:chOff x="9886950" y="442913"/>
            <a:chExt cx="216694" cy="214386"/>
          </a:xfrm>
        </p:grpSpPr>
        <p:sp>
          <p:nvSpPr>
            <p:cNvPr id="2" name="Rectangle: Rounded Corners 1">
              <a:extLst>
                <a:ext uri="{FF2B5EF4-FFF2-40B4-BE49-F238E27FC236}">
                  <a16:creationId xmlns:a16="http://schemas.microsoft.com/office/drawing/2014/main" id="{A5889A1F-7953-5C39-8687-FF30BEEED6A0}"/>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2EFB534-7696-D26C-4ED3-9370C4BF548C}"/>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7CEBF6C9-F2A0-D7EA-46F2-E2BED25E4EEB}"/>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AFC287AC-3830-D280-1DFB-099F1C622FCC}"/>
              </a:ext>
            </a:extLst>
          </p:cNvPr>
          <p:cNvPicPr>
            <a:picLocks noChangeAspect="1"/>
          </p:cNvPicPr>
          <p:nvPr userDrawn="1"/>
        </p:nvPicPr>
        <p:blipFill>
          <a:blip r:embed="rId3"/>
          <a:stretch>
            <a:fillRect/>
          </a:stretch>
        </p:blipFill>
        <p:spPr>
          <a:xfrm>
            <a:off x="2585036" y="6478829"/>
            <a:ext cx="9326880" cy="118101"/>
          </a:xfrm>
          <a:prstGeom prst="rect">
            <a:avLst/>
          </a:prstGeom>
        </p:spPr>
      </p:pic>
      <p:sp>
        <p:nvSpPr>
          <p:cNvPr id="9" name="Slide Number Placeholder 5">
            <a:extLst>
              <a:ext uri="{FF2B5EF4-FFF2-40B4-BE49-F238E27FC236}">
                <a16:creationId xmlns:a16="http://schemas.microsoft.com/office/drawing/2014/main" id="{FC61D4A3-C96E-946C-BF56-14B0317E483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10" name="Rectangle 9">
            <a:extLst>
              <a:ext uri="{FF2B5EF4-FFF2-40B4-BE49-F238E27FC236}">
                <a16:creationId xmlns:a16="http://schemas.microsoft.com/office/drawing/2014/main" id="{4DFDF354-0251-FE65-2C5F-25380E57F03B}"/>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13" name="Group 12">
            <a:extLst>
              <a:ext uri="{FF2B5EF4-FFF2-40B4-BE49-F238E27FC236}">
                <a16:creationId xmlns:a16="http://schemas.microsoft.com/office/drawing/2014/main" id="{076B934B-7F60-9EFE-CEAF-A531BBACD851}"/>
              </a:ext>
            </a:extLst>
          </p:cNvPr>
          <p:cNvGrpSpPr/>
          <p:nvPr userDrawn="1"/>
        </p:nvGrpSpPr>
        <p:grpSpPr>
          <a:xfrm>
            <a:off x="817685" y="6410864"/>
            <a:ext cx="2760487" cy="403790"/>
            <a:chOff x="741485" y="6410864"/>
            <a:chExt cx="2760487" cy="403790"/>
          </a:xfrm>
        </p:grpSpPr>
        <p:sp>
          <p:nvSpPr>
            <p:cNvPr id="14" name="TextBox 13">
              <a:extLst>
                <a:ext uri="{FF2B5EF4-FFF2-40B4-BE49-F238E27FC236}">
                  <a16:creationId xmlns:a16="http://schemas.microsoft.com/office/drawing/2014/main" id="{8BAF9606-2A17-830C-304D-88D56EDB1C47}"/>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id="{44ADAA7A-04F6-2616-50B0-A84AF6F98FE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id="{6BF1CC2D-4F33-60C3-D015-EE4B3346464B}"/>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7" name="Date Placeholder 3">
            <a:extLst>
              <a:ext uri="{FF2B5EF4-FFF2-40B4-BE49-F238E27FC236}">
                <a16:creationId xmlns:a16="http://schemas.microsoft.com/office/drawing/2014/main" id="{1C43A459-4626-2124-180B-282157DA33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11/12/2024</a:t>
            </a:fld>
            <a:endParaRPr lang="en-US"/>
          </a:p>
        </p:txBody>
      </p:sp>
      <p:sp>
        <p:nvSpPr>
          <p:cNvPr id="18" name="Footer Placeholder 4">
            <a:extLst>
              <a:ext uri="{FF2B5EF4-FFF2-40B4-BE49-F238E27FC236}">
                <a16:creationId xmlns:a16="http://schemas.microsoft.com/office/drawing/2014/main" id="{386F145B-841B-1EA7-87E9-B007B9A54080}"/>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236778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Left">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4787900" cy="6858000"/>
          </a:xfrm>
        </p:spPr>
        <p:txBody>
          <a:bodyPr anchor="ctr" anchorCtr="0"/>
          <a:lstStyle>
            <a:lvl1pPr marL="0" indent="0" algn="ctr">
              <a:buNone/>
              <a:defRPr/>
            </a:lvl1pPr>
          </a:lstStyle>
          <a:p>
            <a:r>
              <a:rPr lang="en-US"/>
              <a:t>Chèn ảnh</a:t>
            </a:r>
          </a:p>
        </p:txBody>
      </p:sp>
      <p:sp>
        <p:nvSpPr>
          <p:cNvPr id="16" name="Title 1"/>
          <p:cNvSpPr>
            <a:spLocks noGrp="1"/>
          </p:cNvSpPr>
          <p:nvPr>
            <p:ph type="ctrTitle" hasCustomPrompt="1"/>
          </p:nvPr>
        </p:nvSpPr>
        <p:spPr>
          <a:xfrm>
            <a:off x="5626100" y="1109534"/>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626098" y="2870070"/>
            <a:ext cx="5959480" cy="2502381"/>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7" name="Rectangle 16"/>
          <p:cNvSpPr/>
          <p:nvPr userDrawn="1"/>
        </p:nvSpPr>
        <p:spPr>
          <a:xfrm>
            <a:off x="4787899" y="0"/>
            <a:ext cx="116779" cy="685800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106" y="241300"/>
            <a:ext cx="292100" cy="292100"/>
          </a:xfrm>
          <a:prstGeom prst="rect">
            <a:avLst/>
          </a:prstGeom>
        </p:spPr>
      </p:pic>
      <p:pic>
        <p:nvPicPr>
          <p:cNvPr id="22" name="Picture 21"/>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7666FBEF-96D4-A728-F979-1B9E3C58461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68E8E8DD-CE54-0055-2BF7-151D57DF8BD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D272301E-8D74-6168-3E37-23F22C232E8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1E1F16EF-BF90-0E2D-8C37-9F7F65B32C5A}"/>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24C6974A-DD6E-7CB5-8FD4-600450267DC0}"/>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56196367-A723-A537-EB98-81ACB69748F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E466BEA6-14C4-AF23-E4A2-9D451D536F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C8362F22-F1FE-F284-D164-71325E2FE29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C52A85AC-B7B7-482A-12B3-980D59815FD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BF6D7656-F800-D94D-225F-EDD31055092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11/12/2024</a:t>
            </a:fld>
            <a:endParaRPr lang="en-US"/>
          </a:p>
        </p:txBody>
      </p:sp>
      <p:sp>
        <p:nvSpPr>
          <p:cNvPr id="13" name="Footer Placeholder 4">
            <a:extLst>
              <a:ext uri="{FF2B5EF4-FFF2-40B4-BE49-F238E27FC236}">
                <a16:creationId xmlns:a16="http://schemas.microsoft.com/office/drawing/2014/main" id="{7D4C748E-C498-F3D1-FA1A-8DE0452D33B4}"/>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5093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Left">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9E864A0-20A2-BDEB-4706-A5E83DDFA48B}"/>
              </a:ext>
            </a:extLst>
          </p:cNvPr>
          <p:cNvPicPr>
            <a:picLocks noChangeAspect="1"/>
          </p:cNvPicPr>
          <p:nvPr userDrawn="1"/>
        </p:nvPicPr>
        <p:blipFill>
          <a:blip r:embed="rId2">
            <a:duotone>
              <a:schemeClr val="bg2">
                <a:shade val="45000"/>
                <a:satMod val="135000"/>
              </a:schemeClr>
              <a:prstClr val="white"/>
            </a:duotone>
          </a:blip>
          <a:stretch>
            <a:fillRect/>
          </a:stretch>
        </p:blipFill>
        <p:spPr>
          <a:xfrm rot="2700000">
            <a:off x="781863" y="1310095"/>
            <a:ext cx="3916148" cy="3910374"/>
          </a:xfrm>
          <a:prstGeom prst="rect">
            <a:avLst/>
          </a:prstGeom>
        </p:spPr>
      </p:pic>
      <p:sp>
        <p:nvSpPr>
          <p:cNvPr id="16" name="Title 1"/>
          <p:cNvSpPr>
            <a:spLocks noGrp="1"/>
          </p:cNvSpPr>
          <p:nvPr>
            <p:ph type="ctrTitle" hasCustomPrompt="1"/>
          </p:nvPr>
        </p:nvSpPr>
        <p:spPr>
          <a:xfrm>
            <a:off x="5575300" y="769938"/>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575298" y="2530474"/>
            <a:ext cx="5959480" cy="3550350"/>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22" name="Picture 21"/>
          <p:cNvPicPr>
            <a:picLocks noChangeAspect="1"/>
          </p:cNvPicPr>
          <p:nvPr userDrawn="1"/>
        </p:nvPicPr>
        <p:blipFill>
          <a:blip r:embed="rId2"/>
          <a:stretch>
            <a:fillRect/>
          </a:stretch>
        </p:blipFill>
        <p:spPr>
          <a:xfrm>
            <a:off x="11987783" y="93587"/>
            <a:ext cx="107165" cy="107007"/>
          </a:xfrm>
          <a:prstGeom prst="rect">
            <a:avLst/>
          </a:prstGeom>
        </p:spPr>
      </p:pic>
      <p:sp>
        <p:nvSpPr>
          <p:cNvPr id="23" name="Picture Placeholder 22">
            <a:extLst>
              <a:ext uri="{FF2B5EF4-FFF2-40B4-BE49-F238E27FC236}">
                <a16:creationId xmlns:a16="http://schemas.microsoft.com/office/drawing/2014/main" id="{8A90EEE0-CD8C-2ACB-25F9-50BB8997F9B6}"/>
              </a:ext>
            </a:extLst>
          </p:cNvPr>
          <p:cNvSpPr>
            <a:spLocks noGrp="1"/>
          </p:cNvSpPr>
          <p:nvPr>
            <p:ph type="pic" sz="quarter" idx="12" hasCustomPrompt="1"/>
          </p:nvPr>
        </p:nvSpPr>
        <p:spPr>
          <a:xfrm>
            <a:off x="438976" y="127568"/>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4" name="Picture Placeholder 22">
            <a:extLst>
              <a:ext uri="{FF2B5EF4-FFF2-40B4-BE49-F238E27FC236}">
                <a16:creationId xmlns:a16="http://schemas.microsoft.com/office/drawing/2014/main" id="{DDDAF3A5-8C80-403E-4204-D45A798228F3}"/>
              </a:ext>
            </a:extLst>
          </p:cNvPr>
          <p:cNvSpPr>
            <a:spLocks noGrp="1"/>
          </p:cNvSpPr>
          <p:nvPr>
            <p:ph type="pic" sz="quarter" idx="13" hasCustomPrompt="1"/>
          </p:nvPr>
        </p:nvSpPr>
        <p:spPr>
          <a:xfrm>
            <a:off x="438976" y="3365543"/>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5" name="Picture Placeholder 22">
            <a:extLst>
              <a:ext uri="{FF2B5EF4-FFF2-40B4-BE49-F238E27FC236}">
                <a16:creationId xmlns:a16="http://schemas.microsoft.com/office/drawing/2014/main" id="{1442A5B8-CFC4-5FD2-2AD5-A6E2BE31C3D6}"/>
              </a:ext>
            </a:extLst>
          </p:cNvPr>
          <p:cNvSpPr>
            <a:spLocks noGrp="1"/>
          </p:cNvSpPr>
          <p:nvPr>
            <p:ph type="pic" sz="quarter" idx="14" hasCustomPrompt="1"/>
          </p:nvPr>
        </p:nvSpPr>
        <p:spPr>
          <a:xfrm>
            <a:off x="2032811" y="1752381"/>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pic>
        <p:nvPicPr>
          <p:cNvPr id="26" name="Picture 25">
            <a:extLst>
              <a:ext uri="{FF2B5EF4-FFF2-40B4-BE49-F238E27FC236}">
                <a16:creationId xmlns:a16="http://schemas.microsoft.com/office/drawing/2014/main" id="{18BE5A7E-5F20-6A38-5D19-14DA476864C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02776" y="2393663"/>
            <a:ext cx="1716960" cy="1717475"/>
          </a:xfrm>
          <a:prstGeom prst="rect">
            <a:avLst/>
          </a:prstGeom>
        </p:spPr>
      </p:pic>
      <p:sp>
        <p:nvSpPr>
          <p:cNvPr id="2" name="Slide Number Placeholder 5">
            <a:extLst>
              <a:ext uri="{FF2B5EF4-FFF2-40B4-BE49-F238E27FC236}">
                <a16:creationId xmlns:a16="http://schemas.microsoft.com/office/drawing/2014/main" id="{09D97C13-D91F-4682-B432-81FF1B14B49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2684DFD5-27A7-C363-7007-2DC193A3EAF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8316999E-E9FF-973E-7101-9B1C4199764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766026A7-B4F0-EAA7-6E24-26FFBCA763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8FF0E9D6-6802-7688-2B57-6C08D5DA59C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6E658449-E3D8-FD81-A0DE-693514AECD38}"/>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33B45509-564D-FF36-7D23-E19C5706B85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034F2291-6314-C1AD-04AC-4C2F36AFBCE5}"/>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60D81222-A6F3-0F0F-54F8-3440A58FEE7D}"/>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15F7985F-5BDC-B2DF-EE61-A86912B6894F}"/>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11/12/2024</a:t>
            </a:fld>
            <a:endParaRPr lang="en-US"/>
          </a:p>
        </p:txBody>
      </p:sp>
      <p:sp>
        <p:nvSpPr>
          <p:cNvPr id="12" name="Footer Placeholder 4">
            <a:extLst>
              <a:ext uri="{FF2B5EF4-FFF2-40B4-BE49-F238E27FC236}">
                <a16:creationId xmlns:a16="http://schemas.microsoft.com/office/drawing/2014/main" id="{3F3C7577-EE0C-2234-C1BF-DA9C643EE26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541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 Left">
    <p:spTree>
      <p:nvGrpSpPr>
        <p:cNvPr id="1" name=""/>
        <p:cNvGrpSpPr/>
        <p:nvPr/>
      </p:nvGrpSpPr>
      <p:grpSpPr>
        <a:xfrm>
          <a:off x="0" y="0"/>
          <a:ext cx="0" cy="0"/>
          <a:chOff x="0" y="0"/>
          <a:chExt cx="0" cy="0"/>
        </a:xfrm>
      </p:grpSpPr>
      <p:grpSp>
        <p:nvGrpSpPr>
          <p:cNvPr id="15" name="Group 14"/>
          <p:cNvGrpSpPr/>
          <p:nvPr userDrawn="1"/>
        </p:nvGrpSpPr>
        <p:grpSpPr>
          <a:xfrm>
            <a:off x="170156" y="134614"/>
            <a:ext cx="3918888" cy="6192390"/>
            <a:chOff x="125766" y="134614"/>
            <a:chExt cx="3918888" cy="6192390"/>
          </a:xfrm>
        </p:grpSpPr>
        <p:sp>
          <p:nvSpPr>
            <p:cNvPr id="16" name="Rectangle 15"/>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7" name="Rectangle 16"/>
            <p:cNvSpPr/>
            <p:nvPr userDrawn="1"/>
          </p:nvSpPr>
          <p:spPr>
            <a:xfrm>
              <a:off x="125766" y="134614"/>
              <a:ext cx="3918888" cy="5488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423332" y="2190750"/>
            <a:ext cx="3335867" cy="3761528"/>
          </a:xfrm>
        </p:spPr>
        <p:txBody>
          <a:bodyPr>
            <a:normAutofit/>
          </a:bodyPr>
          <a:lstStyle>
            <a:lvl1pPr marL="0" indent="0" algn="l">
              <a:lnSpc>
                <a:spcPct val="10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423333" y="481807"/>
            <a:ext cx="3335866" cy="1570038"/>
          </a:xfrm>
        </p:spPr>
        <p:txBody>
          <a:bodyPr anchor="b" anchorCtr="0">
            <a:noAutofit/>
          </a:bodyPr>
          <a:lstStyle>
            <a:lvl1pPr algn="l">
              <a:defRPr sz="2800" b="1">
                <a:solidFill>
                  <a:schemeClr val="bg1"/>
                </a:solidFill>
                <a:latin typeface="K2D" panose="00000500000000000000" pitchFamily="2" charset="-34"/>
              </a:defRPr>
            </a:lvl1pPr>
          </a:lstStyle>
          <a:p>
            <a:r>
              <a:rPr lang="en-US"/>
              <a:t>Tiêu đề</a:t>
            </a:r>
            <a:endParaRPr lang="en-US" dirty="0"/>
          </a:p>
        </p:txBody>
      </p:sp>
      <p:sp>
        <p:nvSpPr>
          <p:cNvPr id="10" name="Content Placeholder 9"/>
          <p:cNvSpPr>
            <a:spLocks noGrp="1"/>
          </p:cNvSpPr>
          <p:nvPr>
            <p:ph sz="quarter" idx="12" hasCustomPrompt="1"/>
          </p:nvPr>
        </p:nvSpPr>
        <p:spPr>
          <a:xfrm>
            <a:off x="4210050" y="1233577"/>
            <a:ext cx="7685088" cy="4882552"/>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57565" y="285479"/>
            <a:ext cx="457200" cy="457200"/>
          </a:xfrm>
          <a:prstGeom prst="rect">
            <a:avLst/>
          </a:prstGeom>
        </p:spPr>
      </p:pic>
      <p:pic>
        <p:nvPicPr>
          <p:cNvPr id="23" name="Picture 22"/>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555DA46C-D8B6-7CFC-66B8-7CB0661BDC5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C520D40A-2E3B-C7A9-C896-AB297CD1D502}"/>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90772D73-D33F-3CF1-F2EC-3AB49AB0A3E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C3B7BB71-C74C-F574-53FD-686AF1FFDDB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D2F3CACD-6A80-FFA4-A1A8-D43F712955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FAEB09F-CD5E-7ADC-1B2F-8965E3D7128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1" name="TextBox 10">
              <a:extLst>
                <a:ext uri="{FF2B5EF4-FFF2-40B4-BE49-F238E27FC236}">
                  <a16:creationId xmlns:a16="http://schemas.microsoft.com/office/drawing/2014/main" id="{D6F64E0D-6262-6968-C324-91B0C29DAE2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2" name="TextBox 11">
            <a:extLst>
              <a:ext uri="{FF2B5EF4-FFF2-40B4-BE49-F238E27FC236}">
                <a16:creationId xmlns:a16="http://schemas.microsoft.com/office/drawing/2014/main" id="{46ACF565-7282-52D8-2F87-9979EB7D22E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3" name="Picture 12">
            <a:extLst>
              <a:ext uri="{FF2B5EF4-FFF2-40B4-BE49-F238E27FC236}">
                <a16:creationId xmlns:a16="http://schemas.microsoft.com/office/drawing/2014/main" id="{F5EB52C3-46A3-8597-EB48-A059B972B6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4" name="Date Placeholder 3">
            <a:extLst>
              <a:ext uri="{FF2B5EF4-FFF2-40B4-BE49-F238E27FC236}">
                <a16:creationId xmlns:a16="http://schemas.microsoft.com/office/drawing/2014/main" id="{F417CD2D-3662-2AA5-03DA-B7DB71FD4D1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11/12/2024</a:t>
            </a:fld>
            <a:endParaRPr lang="en-US"/>
          </a:p>
        </p:txBody>
      </p:sp>
      <p:sp>
        <p:nvSpPr>
          <p:cNvPr id="18" name="Footer Placeholder 4">
            <a:extLst>
              <a:ext uri="{FF2B5EF4-FFF2-40B4-BE49-F238E27FC236}">
                <a16:creationId xmlns:a16="http://schemas.microsoft.com/office/drawing/2014/main" id="{176764BE-F724-71A0-BE05-2D8CD35F4D5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75906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Top">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134613"/>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6191250" y="465934"/>
            <a:ext cx="5229225" cy="1634339"/>
          </a:xfrm>
        </p:spPr>
        <p:txBody>
          <a:bodyPr wrap="square">
            <a:no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24705" y="3223632"/>
            <a:ext cx="4928369"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25089" y="438150"/>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24706" y="3062972"/>
            <a:ext cx="4927984"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a16="http://schemas.microsoft.com/office/drawing/2014/main" id="{9DE2B706-8307-6ED5-F877-389B0B297961}"/>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7069466" y="2644402"/>
            <a:ext cx="3453753" cy="3402396"/>
          </a:xfrm>
          <a:prstGeom prst="rect">
            <a:avLst/>
          </a:prstGeom>
        </p:spPr>
      </p:pic>
      <p:pic>
        <p:nvPicPr>
          <p:cNvPr id="37" name="Picture 3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53815" y="2177429"/>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a16="http://schemas.microsoft.com/office/drawing/2014/main" id="{A5B4C324-3C81-EE05-863B-0BFD10068AD0}"/>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7CC62863-B89C-435F-F151-714E85DDC0D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a16="http://schemas.microsoft.com/office/drawing/2014/main" id="{54D858D0-591A-DB7C-B0CF-EC5885EF6AA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91B9E2AA-8C7B-B434-371B-D07F8E42BC7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EE048CFE-B19B-7653-369A-1274DDC6A672}"/>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38B54DA6-059E-42E3-D2C2-7CC236D17F7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B478C257-C905-714F-8D36-7C4FEA7B101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7171E3B6-9344-8EA5-ECCC-B4E2DB489CB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EB4D2815-B553-E7E3-A420-642D631F8509}"/>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D43C1B86-79CD-A2B3-901F-0E811E86B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11/12/2024</a:t>
            </a:fld>
            <a:endParaRPr lang="en-US"/>
          </a:p>
        </p:txBody>
      </p:sp>
      <p:sp>
        <p:nvSpPr>
          <p:cNvPr id="17" name="Footer Placeholder 4">
            <a:extLst>
              <a:ext uri="{FF2B5EF4-FFF2-40B4-BE49-F238E27FC236}">
                <a16:creationId xmlns:a16="http://schemas.microsoft.com/office/drawing/2014/main" id="{01990695-EF78-6AB0-E960-0608F2EFCBD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232255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Bottom">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3979538"/>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741485" y="4229011"/>
            <a:ext cx="5229225" cy="1634339"/>
          </a:xfrm>
        </p:spPr>
        <p:txBody>
          <a:bodyPr>
            <a:norm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569891" y="811935"/>
            <a:ext cx="5229225"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720704" y="2860675"/>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720704" y="2772120"/>
            <a:ext cx="4928369"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a:extLst>
              <a:ext uri="{FF2B5EF4-FFF2-40B4-BE49-F238E27FC236}">
                <a16:creationId xmlns:a16="http://schemas.microsoft.com/office/drawing/2014/main" id="{2CD997C6-547B-2702-8F85-89942F1AB17D}"/>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1183842" y="373388"/>
            <a:ext cx="3453753" cy="3402396"/>
          </a:xfrm>
          <a:prstGeom prst="rect">
            <a:avLst/>
          </a:prstGeom>
        </p:spPr>
      </p:pic>
      <p:pic>
        <p:nvPicPr>
          <p:cNvPr id="36" name="Picture 3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22467" y="3759764"/>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a:extLst>
              <a:ext uri="{FF2B5EF4-FFF2-40B4-BE49-F238E27FC236}">
                <a16:creationId xmlns:a16="http://schemas.microsoft.com/office/drawing/2014/main" id="{4AF876A1-6B11-6FF8-2D84-015F96056B1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29CA6408-9D66-09C4-41AB-00CC1729D3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a:extLst>
              <a:ext uri="{FF2B5EF4-FFF2-40B4-BE49-F238E27FC236}">
                <a16:creationId xmlns:a16="http://schemas.microsoft.com/office/drawing/2014/main" id="{1E0018DF-49AD-91F7-0DB0-C9BC1261979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A0C13370-E7EC-678E-BD5A-DB77AAE1330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84E15444-C65B-BCB2-0C08-2D44E08572B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552101A3-77ED-E52F-5EB8-690B6987C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97794B63-DFC9-1FBB-688F-B4BDE18353A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3970B167-68C8-83AC-0439-E32E52CA290E}"/>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D62CD55A-1C1C-F2FF-326E-E4EDF096096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2106D705-167D-4957-B052-389F58C3C7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11/12/2024</a:t>
            </a:fld>
            <a:endParaRPr lang="en-US"/>
          </a:p>
        </p:txBody>
      </p:sp>
      <p:sp>
        <p:nvSpPr>
          <p:cNvPr id="17" name="Footer Placeholder 4">
            <a:extLst>
              <a:ext uri="{FF2B5EF4-FFF2-40B4-BE49-F238E27FC236}">
                <a16:creationId xmlns:a16="http://schemas.microsoft.com/office/drawing/2014/main" id="{4B50CB5C-9421-8092-B746-31E9C2FB3146}"/>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2394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ser Information">
    <p:bg>
      <p:bgPr>
        <a:solidFill>
          <a:schemeClr val="bg1"/>
        </a:solidFill>
        <a:effectLst/>
      </p:bgPr>
    </p:bg>
    <p:spTree>
      <p:nvGrpSpPr>
        <p:cNvPr id="1" name=""/>
        <p:cNvGrpSpPr/>
        <p:nvPr/>
      </p:nvGrpSpPr>
      <p:grpSpPr>
        <a:xfrm>
          <a:off x="0" y="0"/>
          <a:ext cx="0" cy="0"/>
          <a:chOff x="0" y="0"/>
          <a:chExt cx="0" cy="0"/>
        </a:xfrm>
      </p:grpSpPr>
      <p:sp>
        <p:nvSpPr>
          <p:cNvPr id="20" name="Rectangle 19"/>
          <p:cNvSpPr/>
          <p:nvPr userDrawn="1"/>
        </p:nvSpPr>
        <p:spPr>
          <a:xfrm>
            <a:off x="0" y="2580549"/>
            <a:ext cx="12192000" cy="107901"/>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3" name="Subtitle 2"/>
          <p:cNvSpPr>
            <a:spLocks noGrp="1"/>
          </p:cNvSpPr>
          <p:nvPr>
            <p:ph type="subTitle" idx="1" hasCustomPrompt="1"/>
          </p:nvPr>
        </p:nvSpPr>
        <p:spPr>
          <a:xfrm>
            <a:off x="3501972" y="3856819"/>
            <a:ext cx="7445428" cy="2304603"/>
          </a:xfrm>
        </p:spPr>
        <p:txBody>
          <a:bodyPr>
            <a:normAutofit/>
          </a:bodyPr>
          <a:lstStyle>
            <a:lvl1pPr marL="0" indent="0" algn="l">
              <a:lnSpc>
                <a:spcPct val="100000"/>
              </a:lnSpc>
              <a:buNone/>
              <a:defRPr sz="1600" b="0" i="0">
                <a:solidFill>
                  <a:srgbClr val="00000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Các thông tin cá nhân có liên quan</a:t>
            </a:r>
            <a:endParaRPr lang="en-US" dirty="0"/>
          </a:p>
        </p:txBody>
      </p:sp>
      <p:sp>
        <p:nvSpPr>
          <p:cNvPr id="2" name="Title 1"/>
          <p:cNvSpPr>
            <a:spLocks noGrp="1"/>
          </p:cNvSpPr>
          <p:nvPr>
            <p:ph type="ctrTitle" hasCustomPrompt="1"/>
          </p:nvPr>
        </p:nvSpPr>
        <p:spPr>
          <a:xfrm>
            <a:off x="3503437" y="2747660"/>
            <a:ext cx="7443963" cy="904404"/>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Nhấn vào để chỉnh sửa tên</a:t>
            </a:r>
            <a:endParaRPr lang="en-US" dirty="0"/>
          </a:p>
        </p:txBody>
      </p:sp>
      <p:sp>
        <p:nvSpPr>
          <p:cNvPr id="10" name="Picture Placeholder 9"/>
          <p:cNvSpPr>
            <a:spLocks noGrp="1"/>
          </p:cNvSpPr>
          <p:nvPr>
            <p:ph type="pic" sz="quarter" idx="13" hasCustomPrompt="1"/>
          </p:nvPr>
        </p:nvSpPr>
        <p:spPr>
          <a:xfrm>
            <a:off x="0" y="0"/>
            <a:ext cx="12192000" cy="2584938"/>
          </a:xfrm>
          <a:solidFill>
            <a:schemeClr val="bg1">
              <a:lumMod val="95000"/>
            </a:schemeClr>
          </a:solidFill>
        </p:spPr>
        <p:txBody>
          <a:bodyPr anchor="ctr" anchorCtr="0"/>
          <a:lstStyle>
            <a:lvl1pPr marL="0" indent="0" algn="ctr">
              <a:buNone/>
              <a:defRPr/>
            </a:lvl1pPr>
          </a:lstStyle>
          <a:p>
            <a:r>
              <a:rPr lang="en-US"/>
              <a:t>Ảnh bìa</a:t>
            </a:r>
          </a:p>
        </p:txBody>
      </p:sp>
      <p:sp>
        <p:nvSpPr>
          <p:cNvPr id="9" name="Picture Placeholder 8"/>
          <p:cNvSpPr>
            <a:spLocks noGrp="1"/>
          </p:cNvSpPr>
          <p:nvPr>
            <p:ph type="pic" sz="quarter" idx="12" hasCustomPrompt="1"/>
          </p:nvPr>
        </p:nvSpPr>
        <p:spPr>
          <a:xfrm>
            <a:off x="664144" y="1144291"/>
            <a:ext cx="2601302" cy="2606040"/>
          </a:xfrm>
          <a:prstGeom prst="ellipse">
            <a:avLst/>
          </a:prstGeom>
          <a:solidFill>
            <a:schemeClr val="bg1">
              <a:lumMod val="95000"/>
            </a:schemeClr>
          </a:solidFill>
          <a:ln w="38100">
            <a:solidFill>
              <a:schemeClr val="bg1"/>
            </a:solidFill>
            <a:miter lim="800000"/>
          </a:ln>
        </p:spPr>
        <p:txBody>
          <a:bodyPr anchor="ctr" anchorCtr="0"/>
          <a:lstStyle>
            <a:lvl1pPr marL="0" indent="0" algn="ctr">
              <a:buNone/>
              <a:defRPr/>
            </a:lvl1pPr>
          </a:lstStyle>
          <a:p>
            <a:r>
              <a:rPr lang="en-US"/>
              <a:t>Avatar</a:t>
            </a:r>
          </a:p>
        </p:txBody>
      </p:sp>
      <p:sp>
        <p:nvSpPr>
          <p:cNvPr id="19" name="Rectangle 18"/>
          <p:cNvSpPr/>
          <p:nvPr userDrawn="1"/>
        </p:nvSpPr>
        <p:spPr>
          <a:xfrm>
            <a:off x="3631224" y="3726827"/>
            <a:ext cx="1820007" cy="45719"/>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2" name="Picture Placeholder 11"/>
          <p:cNvSpPr>
            <a:spLocks noGrp="1"/>
          </p:cNvSpPr>
          <p:nvPr>
            <p:ph type="pic" sz="quarter" idx="14" hasCustomPrompt="1"/>
          </p:nvPr>
        </p:nvSpPr>
        <p:spPr>
          <a:xfrm>
            <a:off x="10348756" y="4679980"/>
            <a:ext cx="1574800" cy="1589422"/>
          </a:xfrm>
        </p:spPr>
        <p:txBody>
          <a:bodyPr anchor="ctr" anchorCtr="1"/>
          <a:lstStyle>
            <a:lvl1pPr marL="0" indent="0">
              <a:buNone/>
              <a:defRPr baseline="0">
                <a:latin typeface="K2D" panose="00000500000000000000" pitchFamily="2" charset="-34"/>
              </a:defRPr>
            </a:lvl1pPr>
          </a:lstStyle>
          <a:p>
            <a:r>
              <a:rPr lang="en-US"/>
              <a:t>Mã QR</a:t>
            </a:r>
          </a:p>
        </p:txBody>
      </p:sp>
      <p:pic>
        <p:nvPicPr>
          <p:cNvPr id="21" name="Picture 20">
            <a:extLst>
              <a:ext uri="{FF2B5EF4-FFF2-40B4-BE49-F238E27FC236}">
                <a16:creationId xmlns:a16="http://schemas.microsoft.com/office/drawing/2014/main" id="{A8399B61-C397-6E24-154B-55AEE91F31FA}"/>
              </a:ext>
            </a:extLst>
          </p:cNvPr>
          <p:cNvPicPr>
            <a:picLocks noChangeAspect="1"/>
          </p:cNvPicPr>
          <p:nvPr userDrawn="1"/>
        </p:nvPicPr>
        <p:blipFill>
          <a:blip r:embed="rId2" cstate="print">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839319" y="3749686"/>
            <a:ext cx="2513362" cy="2475989"/>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9872" y="3047462"/>
            <a:ext cx="292100" cy="292100"/>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678885C0-D685-8BA1-0334-F39B9B68D71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036DF714-887C-B1B4-0544-F3318FB9360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245B2670-DCDB-9912-43A9-DB6F7732594F}"/>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10719D13-9667-D80B-8E63-2EAE238785E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6D5820E4-D785-554F-4A26-439F94DC39CB}"/>
              </a:ext>
            </a:extLst>
          </p:cNvPr>
          <p:cNvGrpSpPr/>
          <p:nvPr userDrawn="1"/>
        </p:nvGrpSpPr>
        <p:grpSpPr>
          <a:xfrm>
            <a:off x="817685" y="6410864"/>
            <a:ext cx="2760487" cy="403790"/>
            <a:chOff x="741485" y="6410864"/>
            <a:chExt cx="2760487" cy="403790"/>
          </a:xfrm>
        </p:grpSpPr>
        <p:sp>
          <p:nvSpPr>
            <p:cNvPr id="11" name="TextBox 10">
              <a:extLst>
                <a:ext uri="{FF2B5EF4-FFF2-40B4-BE49-F238E27FC236}">
                  <a16:creationId xmlns:a16="http://schemas.microsoft.com/office/drawing/2014/main" id="{72173FE2-FAF0-8CC7-CB52-0A02CAB31B9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EAC9A41C-6FE6-99FD-63A0-4F13214472F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AE355810-09A4-7711-CAE0-3B52F9B0F7A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7CFD61F0-56D5-64BF-42C1-A40A09A1EC80}"/>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a:extLst>
              <a:ext uri="{FF2B5EF4-FFF2-40B4-BE49-F238E27FC236}">
                <a16:creationId xmlns:a16="http://schemas.microsoft.com/office/drawing/2014/main" id="{DD9E8BE1-8359-B3EB-76B9-E21898BB1182}"/>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11/12/2024</a:t>
            </a:fld>
            <a:endParaRPr lang="en-US"/>
          </a:p>
        </p:txBody>
      </p:sp>
      <p:sp>
        <p:nvSpPr>
          <p:cNvPr id="17" name="Footer Placeholder 4">
            <a:extLst>
              <a:ext uri="{FF2B5EF4-FFF2-40B4-BE49-F238E27FC236}">
                <a16:creationId xmlns:a16="http://schemas.microsoft.com/office/drawing/2014/main" id="{D8313AA7-7AE7-BBBB-D161-E7992A58C09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68550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6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sp>
        <p:nvSpPr>
          <p:cNvPr id="3" name="Text Placeholder 2"/>
          <p:cNvSpPr>
            <a:spLocks noGrp="1"/>
          </p:cNvSpPr>
          <p:nvPr>
            <p:ph type="body" idx="1" hasCustomPrompt="1"/>
          </p:nvPr>
        </p:nvSpPr>
        <p:spPr>
          <a:xfrm>
            <a:off x="839789"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1</a:t>
            </a:r>
            <a:endParaRPr lang="en-US" dirty="0"/>
          </a:p>
        </p:txBody>
      </p:sp>
      <p:sp>
        <p:nvSpPr>
          <p:cNvPr id="15" name="Content Placeholder 9"/>
          <p:cNvSpPr>
            <a:spLocks noGrp="1"/>
          </p:cNvSpPr>
          <p:nvPr>
            <p:ph sz="quarter" idx="12" hasCustomPrompt="1"/>
          </p:nvPr>
        </p:nvSpPr>
        <p:spPr>
          <a:xfrm>
            <a:off x="839788"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sp>
        <p:nvSpPr>
          <p:cNvPr id="22" name="Text Placeholder 2"/>
          <p:cNvSpPr>
            <a:spLocks noGrp="1"/>
          </p:cNvSpPr>
          <p:nvPr>
            <p:ph type="body" idx="13" hasCustomPrompt="1"/>
          </p:nvPr>
        </p:nvSpPr>
        <p:spPr>
          <a:xfrm>
            <a:off x="6308727"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2</a:t>
            </a:r>
            <a:endParaRPr lang="en-US" dirty="0"/>
          </a:p>
        </p:txBody>
      </p:sp>
      <p:sp>
        <p:nvSpPr>
          <p:cNvPr id="23" name="Content Placeholder 9"/>
          <p:cNvSpPr>
            <a:spLocks noGrp="1"/>
          </p:cNvSpPr>
          <p:nvPr>
            <p:ph sz="quarter" idx="14" hasCustomPrompt="1"/>
          </p:nvPr>
        </p:nvSpPr>
        <p:spPr>
          <a:xfrm>
            <a:off x="6308726"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5" name="Picture 24"/>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6A9BD5AE-860A-11DA-EDCF-22268C7C9A8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03650682-E7A5-4FC0-F3BE-BB9A232438A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B29D63CC-5B2D-403A-2D8D-77E5D2B6108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DE5D36C9-D247-9D20-3BF2-F3349DFE29EF}"/>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B63E65D7-4824-ED09-532B-9FC7698CEF88}"/>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D6AB20A-6E3F-4D3A-66A0-FB26AD4A104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54847801-603B-FBC5-F985-AE9459E3CD4E}"/>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C8F14B01-E23B-BFC7-B317-7E21D60D518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4B56432E-6829-4DE3-60A2-6B8BBDC6B4B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187C7D7A-D6B4-F348-B4E4-CA33AB53AD58}"/>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11/12/2024</a:t>
            </a:fld>
            <a:endParaRPr lang="en-US"/>
          </a:p>
        </p:txBody>
      </p:sp>
      <p:sp>
        <p:nvSpPr>
          <p:cNvPr id="14" name="Footer Placeholder 4">
            <a:extLst>
              <a:ext uri="{FF2B5EF4-FFF2-40B4-BE49-F238E27FC236}">
                <a16:creationId xmlns:a16="http://schemas.microsoft.com/office/drawing/2014/main" id="{19648BD2-EBDF-9F5F-296A-DFCA3F0BF82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66946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a:xfrm>
            <a:off x="741487" y="465301"/>
            <a:ext cx="3657600" cy="2743200"/>
          </a:xfrm>
          <a:ln w="57150">
            <a:solidFill>
              <a:schemeClr val="bg1">
                <a:lumMod val="95000"/>
              </a:schemeClr>
            </a:solidFill>
            <a:miter lim="800000"/>
          </a:ln>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400" b="0" i="0" kern="1200" baseline="0" dirty="0">
                <a:solidFill>
                  <a:schemeClr val="tx1"/>
                </a:solidFill>
                <a:latin typeface="Readex Pro" pitchFamily="2" charset="-78"/>
                <a:ea typeface="+mn-ea"/>
                <a:cs typeface="Readex Pro" pitchFamily="2" charset="-78"/>
              </a:defRPr>
            </a:lvl1pPr>
          </a:lstStyle>
          <a:p>
            <a:r>
              <a:rPr lang="en-US"/>
              <a:t>Chèn ảnh</a:t>
            </a:r>
            <a:endParaRPr lang="en-US" dirty="0"/>
          </a:p>
        </p:txBody>
      </p:sp>
      <p:sp>
        <p:nvSpPr>
          <p:cNvPr id="17" name="Picture Placeholder 4"/>
          <p:cNvSpPr>
            <a:spLocks noGrp="1"/>
          </p:cNvSpPr>
          <p:nvPr>
            <p:ph type="pic" sz="quarter" idx="12" hasCustomPrompt="1"/>
          </p:nvPr>
        </p:nvSpPr>
        <p:spPr>
          <a:xfrm>
            <a:off x="4678998" y="465301"/>
            <a:ext cx="3571623"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18" name="Picture Placeholder 5"/>
          <p:cNvSpPr>
            <a:spLocks noGrp="1"/>
          </p:cNvSpPr>
          <p:nvPr>
            <p:ph type="pic" sz="quarter" idx="15" hasCustomPrompt="1"/>
          </p:nvPr>
        </p:nvSpPr>
        <p:spPr>
          <a:xfrm>
            <a:off x="8530533" y="474155"/>
            <a:ext cx="27432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0" name="Picture Placeholder 7"/>
          <p:cNvSpPr>
            <a:spLocks noGrp="1"/>
          </p:cNvSpPr>
          <p:nvPr>
            <p:ph type="pic" sz="quarter" idx="14" hasCustomPrompt="1"/>
          </p:nvPr>
        </p:nvSpPr>
        <p:spPr>
          <a:xfrm>
            <a:off x="7484734" y="3450874"/>
            <a:ext cx="3788999"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1" name="Picture Placeholder 8"/>
          <p:cNvSpPr>
            <a:spLocks noGrp="1"/>
          </p:cNvSpPr>
          <p:nvPr>
            <p:ph type="pic" sz="quarter" idx="16" hasCustomPrompt="1"/>
          </p:nvPr>
        </p:nvSpPr>
        <p:spPr>
          <a:xfrm>
            <a:off x="741485" y="3450874"/>
            <a:ext cx="64770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pic>
        <p:nvPicPr>
          <p:cNvPr id="19" name="Picture 1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331D2F5E-B4B4-4F13-5B40-6B34D4077BF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DE28C786-22D7-B802-E1CD-F76CACF14CCC}"/>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2747DAB2-9527-687A-8677-8F0D90CD784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00F80466-9EFF-A73A-B6DE-D269BCE066A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A43337E1-C74F-3AB9-3062-C33D866163B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7812D348-DF45-A829-E72D-196DEC172D7E}"/>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DA8F8196-C024-0B7C-46F7-739B24E5DBF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A860906-4DB7-35A0-12A0-880FE34D0611}"/>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FAD6CDF9-3E97-FB61-7CE7-3D09FA86D7A3}"/>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6218C02C-39DB-9A5F-95CB-0C3CAB08327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11/12/2024</a:t>
            </a:fld>
            <a:endParaRPr lang="en-US"/>
          </a:p>
        </p:txBody>
      </p:sp>
      <p:sp>
        <p:nvSpPr>
          <p:cNvPr id="13" name="Footer Placeholder 4">
            <a:extLst>
              <a:ext uri="{FF2B5EF4-FFF2-40B4-BE49-F238E27FC236}">
                <a16:creationId xmlns:a16="http://schemas.microsoft.com/office/drawing/2014/main" id="{14506B3F-1DF2-A2B1-B917-52BD9BA9F29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5569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1000" fill="hold"/>
                                        <p:tgtEl>
                                          <p:spTgt spid="17"/>
                                        </p:tgtEl>
                                        <p:attrNameLst>
                                          <p:attrName>ppt_w</p:attrName>
                                        </p:attrNameLst>
                                      </p:cBhvr>
                                      <p:tavLst>
                                        <p:tav tm="0">
                                          <p:val>
                                            <p:fltVal val="0"/>
                                          </p:val>
                                        </p:tav>
                                        <p:tav tm="100000">
                                          <p:val>
                                            <p:strVal val="#ppt_w"/>
                                          </p:val>
                                        </p:tav>
                                      </p:tavLst>
                                    </p:anim>
                                    <p:anim calcmode="lin" valueType="num">
                                      <p:cBhvr>
                                        <p:cTn id="13" dur="1000" fill="hold"/>
                                        <p:tgtEl>
                                          <p:spTgt spid="17"/>
                                        </p:tgtEl>
                                        <p:attrNameLst>
                                          <p:attrName>ppt_h</p:attrName>
                                        </p:attrNameLst>
                                      </p:cBhvr>
                                      <p:tavLst>
                                        <p:tav tm="0">
                                          <p:val>
                                            <p:fltVal val="0"/>
                                          </p:val>
                                        </p:tav>
                                        <p:tav tm="100000">
                                          <p:val>
                                            <p:strVal val="#ppt_h"/>
                                          </p:val>
                                        </p:tav>
                                      </p:tavLst>
                                    </p:anim>
                                    <p:animEffect transition="in" filter="fade">
                                      <p:cBhvr>
                                        <p:cTn id="14" dur="10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par>
                                <p:cTn id="20" presetID="53" presetClass="entr" presetSubtype="16"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1000" fill="hold"/>
                                        <p:tgtEl>
                                          <p:spTgt spid="20"/>
                                        </p:tgtEl>
                                        <p:attrNameLst>
                                          <p:attrName>ppt_w</p:attrName>
                                        </p:attrNameLst>
                                      </p:cBhvr>
                                      <p:tavLst>
                                        <p:tav tm="0">
                                          <p:val>
                                            <p:fltVal val="0"/>
                                          </p:val>
                                        </p:tav>
                                        <p:tav tm="100000">
                                          <p:val>
                                            <p:strVal val="#ppt_w"/>
                                          </p:val>
                                        </p:tav>
                                      </p:tavLst>
                                    </p:anim>
                                    <p:anim calcmode="lin" valueType="num">
                                      <p:cBhvr>
                                        <p:cTn id="23" dur="1000" fill="hold"/>
                                        <p:tgtEl>
                                          <p:spTgt spid="20"/>
                                        </p:tgtEl>
                                        <p:attrNameLst>
                                          <p:attrName>ppt_h</p:attrName>
                                        </p:attrNameLst>
                                      </p:cBhvr>
                                      <p:tavLst>
                                        <p:tav tm="0">
                                          <p:val>
                                            <p:fltVal val="0"/>
                                          </p:val>
                                        </p:tav>
                                        <p:tav tm="100000">
                                          <p:val>
                                            <p:strVal val="#ppt_h"/>
                                          </p:val>
                                        </p:tav>
                                      </p:tavLst>
                                    </p:anim>
                                    <p:animEffect transition="in" filter="fade">
                                      <p:cBhvr>
                                        <p:cTn id="24" dur="1000"/>
                                        <p:tgtEl>
                                          <p:spTgt spid="20"/>
                                        </p:tgtEl>
                                      </p:cBhvr>
                                    </p:animEffect>
                                  </p:childTnLst>
                                </p:cTn>
                              </p:par>
                              <p:par>
                                <p:cTn id="25" presetID="53" presetClass="entr" presetSubtype="16"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fltVal val="0"/>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animEffect transition="in" filter="fade">
                                      <p:cBhvr>
                                        <p:cTn id="2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cxnSp>
        <p:nvCxnSpPr>
          <p:cNvPr id="17" name="Straight Connector 16"/>
          <p:cNvCxnSpPr/>
          <p:nvPr userDrawn="1"/>
        </p:nvCxnSpPr>
        <p:spPr>
          <a:xfrm>
            <a:off x="60960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897765" y="1162050"/>
            <a:ext cx="4697377"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6597297" y="1162050"/>
            <a:ext cx="4697377"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2" name="Text Placeholder 20"/>
          <p:cNvSpPr>
            <a:spLocks noGrp="1"/>
          </p:cNvSpPr>
          <p:nvPr>
            <p:ph type="body" sz="quarter" idx="16" hasCustomPrompt="1"/>
          </p:nvPr>
        </p:nvSpPr>
        <p:spPr>
          <a:xfrm>
            <a:off x="898361"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6597892"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5" name="Rectangle 24"/>
          <p:cNvSpPr/>
          <p:nvPr userDrawn="1"/>
        </p:nvSpPr>
        <p:spPr>
          <a:xfrm flipH="1" flipV="1">
            <a:off x="898257"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6597788"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0" name="Picture 19"/>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27B2114-05AD-5B46-042A-74C2E1E114D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5412D61D-E589-A35B-EEF9-9C42ABC105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68A589A6-0D91-BA6C-6308-33240D74B74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9A0B255F-3EA0-6316-1814-EA69B3A1C94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999C3888-223C-A47F-802D-E01AE0261584}"/>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7AAFDAA6-E7FA-2A32-DFA6-F90442ED860C}"/>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94DC1B11-CA57-3325-DD06-C67EE58D7FC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8C3C485-7E6C-D1B8-B245-95DB0F954A97}"/>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A4B1F8E9-DA5B-DA41-D6FB-62DFDED23A37}"/>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81B773FC-C6DB-8895-F8FB-AC357B5F1FE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11/12/2024</a:t>
            </a:fld>
            <a:endParaRPr lang="en-US"/>
          </a:p>
        </p:txBody>
      </p:sp>
      <p:sp>
        <p:nvSpPr>
          <p:cNvPr id="12" name="Footer Placeholder 4">
            <a:extLst>
              <a:ext uri="{FF2B5EF4-FFF2-40B4-BE49-F238E27FC236}">
                <a16:creationId xmlns:a16="http://schemas.microsoft.com/office/drawing/2014/main" id="{8ED3E9AD-AE54-8D77-117E-98F95DCE650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0234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329375" y="1162050"/>
            <a:ext cx="3368256" cy="1949450"/>
          </a:xfrm>
        </p:spPr>
        <p:txBody>
          <a:bodyPr anchor="ctr" anchorCtr="0">
            <a:normAutofit/>
          </a:bodyPr>
          <a:lstStyle>
            <a:lvl1pPr marL="0" indent="0" algn="ctr">
              <a:buNone/>
              <a:defRPr sz="2000" baseline="0">
                <a:latin typeface="Readex Pro" pitchFamily="2" charset="-78"/>
                <a:cs typeface="Readex Pro" pitchFamily="2" charset="-78"/>
              </a:defRPr>
            </a:lvl1pPr>
          </a:lstStyle>
          <a:p>
            <a:r>
              <a:rPr lang="en-US"/>
              <a:t>Chèn ảnh</a:t>
            </a:r>
          </a:p>
        </p:txBody>
      </p:sp>
      <p:cxnSp>
        <p:nvCxnSpPr>
          <p:cNvPr id="7" name="Straight Connector 6"/>
          <p:cNvCxnSpPr/>
          <p:nvPr userDrawn="1"/>
        </p:nvCxnSpPr>
        <p:spPr>
          <a:xfrm>
            <a:off x="40386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086459"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4378402" y="1162050"/>
            <a:ext cx="3368256"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8426261" y="1162050"/>
            <a:ext cx="3368256"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1" name="Text Placeholder 20"/>
          <p:cNvSpPr>
            <a:spLocks noGrp="1"/>
          </p:cNvSpPr>
          <p:nvPr>
            <p:ph type="body" sz="quarter" idx="15" hasCustomPrompt="1"/>
          </p:nvPr>
        </p:nvSpPr>
        <p:spPr>
          <a:xfrm>
            <a:off x="329912" y="3302000"/>
            <a:ext cx="3367088" cy="2613025"/>
          </a:xfrm>
        </p:spPr>
        <p:txBody>
          <a:bodyPr>
            <a:normAutofit/>
          </a:bodyPr>
          <a:lstStyle>
            <a:lvl1pPr marL="0" indent="0">
              <a:lnSpc>
                <a:spcPct val="100000"/>
              </a:lnSpc>
              <a:buNone/>
              <a:defRPr sz="1800">
                <a:latin typeface="Readex Pro" pitchFamily="2" charset="-78"/>
                <a:cs typeface="Readex Pro" pitchFamily="2" charset="-78"/>
              </a:defRPr>
            </a:lvl1pPr>
            <a:lvl2pPr marL="457200" indent="0">
              <a:lnSpc>
                <a:spcPct val="100000"/>
              </a:lnSpc>
              <a:buNone/>
              <a:defRPr sz="1600">
                <a:latin typeface="Readex Pro" pitchFamily="2" charset="-78"/>
                <a:cs typeface="Readex Pro" pitchFamily="2" charset="-78"/>
              </a:defRPr>
            </a:lvl2pPr>
            <a:lvl3pPr marL="914400" indent="0">
              <a:lnSpc>
                <a:spcPct val="100000"/>
              </a:lnSpc>
              <a:buNone/>
              <a:defRPr sz="1400">
                <a:latin typeface="Readex Pro" pitchFamily="2" charset="-78"/>
                <a:cs typeface="Readex Pro" pitchFamily="2" charset="-78"/>
              </a:defRPr>
            </a:lvl3pPr>
            <a:lvl4pPr marL="1371600" indent="0">
              <a:lnSpc>
                <a:spcPct val="100000"/>
              </a:lnSpc>
              <a:buNone/>
              <a:defRPr sz="1200">
                <a:latin typeface="Readex Pro" pitchFamily="2" charset="-78"/>
                <a:cs typeface="Readex Pro" pitchFamily="2" charset="-78"/>
              </a:defRPr>
            </a:lvl4pPr>
            <a:lvl5pPr marL="1828800" indent="0">
              <a:lnSpc>
                <a:spcPct val="100000"/>
              </a:lnSpc>
              <a:buNone/>
              <a:defRPr sz="1200">
                <a:latin typeface="Readex Pro" pitchFamily="2" charset="-78"/>
                <a:cs typeface="Readex Pro" pitchFamily="2" charset="-78"/>
              </a:defRPr>
            </a:lvl5pPr>
          </a:lstStyle>
          <a:p>
            <a:pPr lvl="0"/>
            <a:r>
              <a:rPr lang="en-US"/>
              <a:t>Nội dung</a:t>
            </a:r>
            <a:endParaRPr lang="en-US" dirty="0"/>
          </a:p>
        </p:txBody>
      </p:sp>
      <p:sp>
        <p:nvSpPr>
          <p:cNvPr id="22" name="Text Placeholder 20"/>
          <p:cNvSpPr>
            <a:spLocks noGrp="1"/>
          </p:cNvSpPr>
          <p:nvPr>
            <p:ph type="body" sz="quarter" idx="16" hasCustomPrompt="1"/>
          </p:nvPr>
        </p:nvSpPr>
        <p:spPr>
          <a:xfrm>
            <a:off x="4378402"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8426260"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4" name="Rectangle 23"/>
          <p:cNvSpPr/>
          <p:nvPr userDrawn="1"/>
        </p:nvSpPr>
        <p:spPr>
          <a:xfrm flipH="1" flipV="1">
            <a:off x="329374"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5" name="Rectangle 24"/>
          <p:cNvSpPr/>
          <p:nvPr userDrawn="1"/>
        </p:nvSpPr>
        <p:spPr>
          <a:xfrm flipH="1" flipV="1">
            <a:off x="4377232"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8425090"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7" name="Picture 26"/>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A85175A-A5CA-FDCD-9D1E-D1E3A5C0861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6572AE3C-B845-C37F-3FA3-517EBBCCD80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373C2B34-BC37-24CD-CCCC-86C84255F60D}"/>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4F3A51EC-EB1C-A2F5-191D-39EC3871D7F2}"/>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3D16B55C-8A59-6B1B-682C-62AA2B73A476}"/>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4FC2AAA9-0C7E-3269-988C-8B585C6196A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692758D9-75FB-A297-C9B0-0046880A091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1A0FD0A9-AA5C-7D0D-4E1D-5CCB189D948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7C2D20B6-C339-D112-86D5-A51948B07F5D}"/>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6D1D37C2-EC33-4641-5CD8-DBFCCC5A5A3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11/12/2024</a:t>
            </a:fld>
            <a:endParaRPr lang="en-US"/>
          </a:p>
        </p:txBody>
      </p:sp>
      <p:sp>
        <p:nvSpPr>
          <p:cNvPr id="14" name="Footer Placeholder 4">
            <a:extLst>
              <a:ext uri="{FF2B5EF4-FFF2-40B4-BE49-F238E27FC236}">
                <a16:creationId xmlns:a16="http://schemas.microsoft.com/office/drawing/2014/main" id="{6F9D2D5D-F42C-AD89-38B2-8E5862B86D7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799990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white">
    <p:bg>
      <p:bgPr>
        <a:solidFill>
          <a:schemeClr val="bg1"/>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rgbClr val="0070C0"/>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rgbClr val="0070C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a16="http://schemas.microsoft.com/office/drawing/2014/main"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679"/>
            <a:ext cx="1061859" cy="1062177"/>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rgbClr val="00AFEF"/>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8" name="Picture 17"/>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1F92E844-1828-0F51-3BFD-DF527D65BF8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DCC0BC67-81A5-AC24-0BB4-9D1D3E835D94}"/>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6" name="Group 5">
            <a:extLst>
              <a:ext uri="{FF2B5EF4-FFF2-40B4-BE49-F238E27FC236}">
                <a16:creationId xmlns:a16="http://schemas.microsoft.com/office/drawing/2014/main" id="{02AE1EA0-6222-87BA-38C9-866FE8F2830D}"/>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EC606771-B50F-5EF5-AF4C-183C88EEC70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7A8AD8D-BBBE-FFAE-563D-62AF760A44A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F63336F-2FD5-E8B2-B179-80665CF8D4BA}"/>
              </a:ext>
            </a:extLst>
          </p:cNvPr>
          <p:cNvSpPr txBox="1"/>
          <p:nvPr userDrawn="1"/>
        </p:nvSpPr>
        <p:spPr>
          <a:xfrm>
            <a:off x="10529591"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48A62A7F-4A0D-8203-BB6A-E6AFE62BD36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8649E161-4DC5-D15C-6DAE-AE38C664B5FB}"/>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11/12/2024</a:t>
            </a:fld>
            <a:endParaRPr lang="en-US"/>
          </a:p>
        </p:txBody>
      </p:sp>
      <p:sp>
        <p:nvSpPr>
          <p:cNvPr id="14" name="Footer Placeholder 4">
            <a:extLst>
              <a:ext uri="{FF2B5EF4-FFF2-40B4-BE49-F238E27FC236}">
                <a16:creationId xmlns:a16="http://schemas.microsoft.com/office/drawing/2014/main" id="{CDD46289-EAED-BF63-CD78-95A65C49BE50}"/>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15379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3" name="Content Placeholder 9"/>
          <p:cNvSpPr>
            <a:spLocks noGrp="1"/>
          </p:cNvSpPr>
          <p:nvPr>
            <p:ph sz="quarter" idx="12" hasCustomPrompt="1"/>
          </p:nvPr>
        </p:nvSpPr>
        <p:spPr>
          <a:xfrm rot="5400000">
            <a:off x="4113213" y="-1449386"/>
            <a:ext cx="3965573" cy="105156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sp>
        <p:nvSpPr>
          <p:cNvPr id="17"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1" name="Picture 2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3043EC71-5B9E-C0BC-1876-C8F7F39BC547}"/>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EE4374B3-12AF-4FD8-DEB7-27010168D059}"/>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A8BA7498-F3BC-86B3-1A69-799334B6D0C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1DC85D92-154D-811A-7CED-746E05BC99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31FF18A3-B64B-560A-0E4C-FAE23671DD1B}"/>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30087580-3DBD-8257-F1D1-7914462F84C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23924CB2-D38F-D098-BA0D-F7AF3FD0DAE6}"/>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11944464-246D-1746-8383-CA6C986DD6C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936B468E-C03F-EA5D-3562-3CF0D836AD6F}"/>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EDB08078-B43B-9900-A614-EDD1B700D365}"/>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11/12/2024</a:t>
            </a:fld>
            <a:endParaRPr lang="en-US"/>
          </a:p>
        </p:txBody>
      </p:sp>
      <p:sp>
        <p:nvSpPr>
          <p:cNvPr id="12" name="Footer Placeholder 4">
            <a:extLst>
              <a:ext uri="{FF2B5EF4-FFF2-40B4-BE49-F238E27FC236}">
                <a16:creationId xmlns:a16="http://schemas.microsoft.com/office/drawing/2014/main" id="{853B98CF-4D09-7334-F10E-AC294939893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0651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lvl1pPr>
              <a:defRPr lang="en-US" sz="3200" b="1" kern="1200" smtClean="0">
                <a:solidFill>
                  <a:srgbClr val="1F5CA9"/>
                </a:solidFill>
                <a:latin typeface="K2D" panose="00000500000000000000" pitchFamily="2" charset="-34"/>
                <a:ea typeface="+mn-ea"/>
                <a:cs typeface="+mn-cs"/>
              </a:defRPr>
            </a:lvl1pPr>
          </a:lstStyle>
          <a:p>
            <a:r>
              <a:rPr lang="en-US"/>
              <a:t>Tiêu đề</a:t>
            </a:r>
            <a:endParaRPr lang="en-US" dirty="0"/>
          </a:p>
        </p:txBody>
      </p:sp>
      <p:sp>
        <p:nvSpPr>
          <p:cNvPr id="13" name="Content Placeholder 9"/>
          <p:cNvSpPr>
            <a:spLocks noGrp="1"/>
          </p:cNvSpPr>
          <p:nvPr>
            <p:ph sz="quarter" idx="12" hasCustomPrompt="1"/>
          </p:nvPr>
        </p:nvSpPr>
        <p:spPr>
          <a:xfrm rot="5400000">
            <a:off x="1875631" y="-672303"/>
            <a:ext cx="5811837" cy="78867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21981" y="51983"/>
            <a:ext cx="292100" cy="292100"/>
          </a:xfrm>
          <a:prstGeom prst="rect">
            <a:avLst/>
          </a:prstGeom>
        </p:spPr>
      </p:pic>
      <p:pic>
        <p:nvPicPr>
          <p:cNvPr id="19" name="Picture 18"/>
          <p:cNvPicPr>
            <a:picLocks noChangeAspect="1"/>
          </p:cNvPicPr>
          <p:nvPr userDrawn="1"/>
        </p:nvPicPr>
        <p:blipFill>
          <a:blip r:embed="rId3"/>
          <a:stretch>
            <a:fillRect/>
          </a:stretch>
        </p:blipFill>
        <p:spPr>
          <a:xfrm>
            <a:off x="11987783" y="93587"/>
            <a:ext cx="107165" cy="107007"/>
          </a:xfrm>
          <a:prstGeom prst="rect">
            <a:avLst/>
          </a:prstGeom>
        </p:spPr>
      </p:pic>
      <p:sp>
        <p:nvSpPr>
          <p:cNvPr id="3" name="Slide Number Placeholder 5">
            <a:extLst>
              <a:ext uri="{FF2B5EF4-FFF2-40B4-BE49-F238E27FC236}">
                <a16:creationId xmlns:a16="http://schemas.microsoft.com/office/drawing/2014/main" id="{0E9D4A31-78FB-C50E-E557-1D6A2AB1B39D}"/>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2DE77047-2D78-10EA-8B2B-464D363FDA7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41B0BADC-EE2D-7AA3-FE84-68EB6BD21ECE}"/>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6EC3A035-1495-F2B0-9581-76B6F74E68E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BEFB4826-5D0F-51B0-8FB3-AF794F93FD9F}"/>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64DA189B-1ADB-AEB4-5954-98C27419F04D}"/>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6BD18312-4501-E052-78A4-D56485FF5E5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6BFB8709-60EF-0C2D-7AE6-97383C28A99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1A513177-236E-9D57-556A-25BA2A08A567}"/>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AAB60C45-18AD-EA2E-F8C7-09BC10A7EB8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11/12/2024</a:t>
            </a:fld>
            <a:endParaRPr lang="en-US"/>
          </a:p>
        </p:txBody>
      </p:sp>
      <p:sp>
        <p:nvSpPr>
          <p:cNvPr id="14" name="Footer Placeholder 4">
            <a:extLst>
              <a:ext uri="{FF2B5EF4-FFF2-40B4-BE49-F238E27FC236}">
                <a16:creationId xmlns:a16="http://schemas.microsoft.com/office/drawing/2014/main" id="{06116A22-46CD-EA17-0317-B3A75C355C67}"/>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2725897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25583"/>
            <a:ext cx="10515600" cy="978408"/>
          </a:xfrm>
        </p:spPr>
        <p:txBody>
          <a:bodyPr/>
          <a:lstStyle>
            <a:lvl1pPr>
              <a:defRPr lang="en-US" sz="3200" b="1" kern="1200" baseline="0" smtClean="0">
                <a:solidFill>
                  <a:srgbClr val="1F5CA9"/>
                </a:solidFill>
                <a:latin typeface="K2D" panose="00000500000000000000" pitchFamily="2" charset="-34"/>
                <a:ea typeface="+mn-ea"/>
                <a:cs typeface="+mn-cs"/>
              </a:defRPr>
            </a:lvl1pPr>
          </a:lstStyle>
          <a:p>
            <a:r>
              <a:rPr lang="en-US"/>
              <a:t>Tiêu đề</a:t>
            </a:r>
            <a:endParaRPr lang="en-US" dirty="0"/>
          </a:p>
        </p:txBody>
      </p:sp>
      <p:pic>
        <p:nvPicPr>
          <p:cNvPr id="18" name="Picture 17">
            <a:extLst>
              <a:ext uri="{FF2B5EF4-FFF2-40B4-BE49-F238E27FC236}">
                <a16:creationId xmlns:a16="http://schemas.microsoft.com/office/drawing/2014/main" id="{3F628E4E-7D92-2696-C967-238AE8D1929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19" name="Picture 18"/>
          <p:cNvPicPr>
            <a:picLocks noChangeAspect="1"/>
          </p:cNvPicPr>
          <p:nvPr userDrawn="1"/>
        </p:nvPicPr>
        <p:blipFill>
          <a:blip r:embed="rId4"/>
          <a:stretch>
            <a:fillRect/>
          </a:stretch>
        </p:blipFill>
        <p:spPr>
          <a:xfrm>
            <a:off x="11987783" y="93587"/>
            <a:ext cx="107165" cy="107007"/>
          </a:xfrm>
          <a:prstGeom prst="rect">
            <a:avLst/>
          </a:prstGeom>
        </p:spPr>
      </p:pic>
      <p:sp>
        <p:nvSpPr>
          <p:cNvPr id="3" name="Slide Number Placeholder 5">
            <a:extLst>
              <a:ext uri="{FF2B5EF4-FFF2-40B4-BE49-F238E27FC236}">
                <a16:creationId xmlns:a16="http://schemas.microsoft.com/office/drawing/2014/main" id="{ACD306E5-CFB4-AF8E-362E-7264A2EE8FC3}"/>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17E40D7E-4410-6230-80DF-9F48DDD5A2AE}"/>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F571A584-94A8-DB0F-72C3-58733380A872}"/>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9E163D15-A7C4-C136-3C34-D85D43DF91DC}"/>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CCA5ACA2-579F-CD83-86DA-E253A52172C6}"/>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9C5BCA61-C1DF-F935-9A58-6E188F2CB05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368E80D1-1F87-F099-C499-A6D08F0D1B7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87DD4F89-FFA6-2586-6CFF-BAD9CA9BBED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34ADDEC2-86AA-36BA-1460-FC4BE106E1D1}"/>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900BAA20-270C-6BB8-126D-274EA4BC32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11/12/2024</a:t>
            </a:fld>
            <a:endParaRPr lang="en-US"/>
          </a:p>
        </p:txBody>
      </p:sp>
      <p:sp>
        <p:nvSpPr>
          <p:cNvPr id="13" name="Footer Placeholder 4">
            <a:extLst>
              <a:ext uri="{FF2B5EF4-FFF2-40B4-BE49-F238E27FC236}">
                <a16:creationId xmlns:a16="http://schemas.microsoft.com/office/drawing/2014/main" id="{5E3DB167-B4F8-7DE2-3FE9-16BA7DFC448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9575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Whit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977A98-B16D-37D0-150B-AA6EC7793AF8}"/>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00AAABEF-0466-E8D9-7159-4498725EB23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AB5B4BC4-A4A2-B7AE-36B8-5F8601CBD24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D43324B4-3F68-C3A0-CCD5-76223DA44378}"/>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CCAF8661-5038-9FE1-BBA8-946867DADAB0}"/>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9C383C5A-EDBD-9F53-185B-2E7B394F3459}"/>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4FA2C68B-0393-7A63-49AA-3FFE7FE14C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E0CA16E1-AF2D-D0AA-1F01-070BA884ACD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7BCC7B34-3035-0952-6B45-935B76D988E3}"/>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2A7B063C-9DEE-224B-8FD3-B578122F701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a:extLst>
              <a:ext uri="{FF2B5EF4-FFF2-40B4-BE49-F238E27FC236}">
                <a16:creationId xmlns:a16="http://schemas.microsoft.com/office/drawing/2014/main" id="{AA004C0A-B376-851D-1C1F-61573C0B972E}"/>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11/12/2024</a:t>
            </a:fld>
            <a:endParaRPr lang="en-US"/>
          </a:p>
        </p:txBody>
      </p:sp>
      <p:sp>
        <p:nvSpPr>
          <p:cNvPr id="16" name="Footer Placeholder 4">
            <a:extLst>
              <a:ext uri="{FF2B5EF4-FFF2-40B4-BE49-F238E27FC236}">
                <a16:creationId xmlns:a16="http://schemas.microsoft.com/office/drawing/2014/main" id="{AD28DB7B-FFF4-7151-C18D-3C7D5D9D8F6F}"/>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1263690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Blue 1">
    <p:bg>
      <p:bgPr>
        <a:solidFill>
          <a:srgbClr val="1F5CA9"/>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F29CC0-A8E3-7B26-83F7-23FD30C83BAD}"/>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3" name="Rectangle 12">
            <a:extLst>
              <a:ext uri="{FF2B5EF4-FFF2-40B4-BE49-F238E27FC236}">
                <a16:creationId xmlns:a16="http://schemas.microsoft.com/office/drawing/2014/main" id="{ECA7CBBB-5BEC-4156-BB0B-762A1656305F}"/>
              </a:ext>
            </a:extLst>
          </p:cNvPr>
          <p:cNvSpPr/>
          <p:nvPr userDrawn="1"/>
        </p:nvSpPr>
        <p:spPr>
          <a:xfrm>
            <a:off x="135235" y="6474525"/>
            <a:ext cx="544432"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14" name="Group 13">
            <a:extLst>
              <a:ext uri="{FF2B5EF4-FFF2-40B4-BE49-F238E27FC236}">
                <a16:creationId xmlns:a16="http://schemas.microsoft.com/office/drawing/2014/main" id="{44E0175B-DA75-48B5-9D9D-69732B703EF5}"/>
              </a:ext>
            </a:extLst>
          </p:cNvPr>
          <p:cNvGrpSpPr/>
          <p:nvPr userDrawn="1"/>
        </p:nvGrpSpPr>
        <p:grpSpPr>
          <a:xfrm>
            <a:off x="205437" y="6454898"/>
            <a:ext cx="544432" cy="365125"/>
            <a:chOff x="119712" y="6454898"/>
            <a:chExt cx="544432" cy="365125"/>
          </a:xfrm>
        </p:grpSpPr>
        <p:sp>
          <p:nvSpPr>
            <p:cNvPr id="20" name="Rectangle 19">
              <a:extLst>
                <a:ext uri="{FF2B5EF4-FFF2-40B4-BE49-F238E27FC236}">
                  <a16:creationId xmlns:a16="http://schemas.microsoft.com/office/drawing/2014/main" id="{3FADB430-7D50-4978-89C8-6C6EBBB3035E}"/>
                </a:ext>
              </a:extLst>
            </p:cNvPr>
            <p:cNvSpPr/>
            <p:nvPr userDrawn="1"/>
          </p:nvSpPr>
          <p:spPr>
            <a:xfrm>
              <a:off x="119712" y="6488235"/>
              <a:ext cx="544432" cy="29845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1" name="Slide Number Placeholder 5">
              <a:extLst>
                <a:ext uri="{FF2B5EF4-FFF2-40B4-BE49-F238E27FC236}">
                  <a16:creationId xmlns:a16="http://schemas.microsoft.com/office/drawing/2014/main" id="{7688F936-0D30-441F-BBA9-66AE32197B6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grpSp>
      <p:sp>
        <p:nvSpPr>
          <p:cNvPr id="22" name="Date Placeholder 3">
            <a:extLst>
              <a:ext uri="{FF2B5EF4-FFF2-40B4-BE49-F238E27FC236}">
                <a16:creationId xmlns:a16="http://schemas.microsoft.com/office/drawing/2014/main" id="{4F36C960-0DDB-40F7-96C6-0E5E092E47ED}"/>
              </a:ext>
            </a:extLst>
          </p:cNvPr>
          <p:cNvSpPr>
            <a:spLocks noGrp="1"/>
          </p:cNvSpPr>
          <p:nvPr>
            <p:ph type="dt" sz="half" idx="10"/>
          </p:nvPr>
        </p:nvSpPr>
        <p:spPr>
          <a:xfrm>
            <a:off x="914400" y="6548263"/>
            <a:ext cx="2743200"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11/12/2024</a:t>
            </a:fld>
            <a:endParaRPr lang="en-US"/>
          </a:p>
        </p:txBody>
      </p:sp>
      <p:sp>
        <p:nvSpPr>
          <p:cNvPr id="24" name="Footer Placeholder 4">
            <a:extLst>
              <a:ext uri="{FF2B5EF4-FFF2-40B4-BE49-F238E27FC236}">
                <a16:creationId xmlns:a16="http://schemas.microsoft.com/office/drawing/2014/main" id="{EB56B231-F846-4811-B632-4AB4BAA986FB}"/>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
        <p:nvSpPr>
          <p:cNvPr id="31" name="TextBox 30">
            <a:extLst>
              <a:ext uri="{FF2B5EF4-FFF2-40B4-BE49-F238E27FC236}">
                <a16:creationId xmlns:a16="http://schemas.microsoft.com/office/drawing/2014/main" id="{44250632-77FB-405A-BBE8-9981579CE7EF}"/>
              </a:ext>
            </a:extLst>
          </p:cNvPr>
          <p:cNvSpPr txBox="1"/>
          <p:nvPr/>
        </p:nvSpPr>
        <p:spPr>
          <a:xfrm>
            <a:off x="8176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sp>
        <p:nvSpPr>
          <p:cNvPr id="32" name="TextBox 31">
            <a:extLst>
              <a:ext uri="{FF2B5EF4-FFF2-40B4-BE49-F238E27FC236}">
                <a16:creationId xmlns:a16="http://schemas.microsoft.com/office/drawing/2014/main" id="{12F06559-0D08-475B-BB2B-C2AD79E1EA9A}"/>
              </a:ext>
            </a:extLst>
          </p:cNvPr>
          <p:cNvSpPr txBox="1"/>
          <p:nvPr userDrawn="1"/>
        </p:nvSpPr>
        <p:spPr>
          <a:xfrm>
            <a:off x="10536385"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pic>
        <p:nvPicPr>
          <p:cNvPr id="33" name="Picture 32">
            <a:extLst>
              <a:ext uri="{FF2B5EF4-FFF2-40B4-BE49-F238E27FC236}">
                <a16:creationId xmlns:a16="http://schemas.microsoft.com/office/drawing/2014/main" id="{7A2DBFB6-FB51-4349-AD79-DB5E3B289A6C}"/>
              </a:ext>
            </a:extLst>
          </p:cNvPr>
          <p:cNvPicPr>
            <a:picLocks noChangeAspect="1"/>
          </p:cNvPicPr>
          <p:nvPr userDrawn="1"/>
        </p:nvPicPr>
        <p:blipFill>
          <a:blip r:embed="rId3"/>
          <a:stretch>
            <a:fillRect/>
          </a:stretch>
        </p:blipFill>
        <p:spPr>
          <a:xfrm>
            <a:off x="2602785" y="6488354"/>
            <a:ext cx="9336024" cy="118217"/>
          </a:xfrm>
          <a:prstGeom prst="rect">
            <a:avLst/>
          </a:prstGeom>
        </p:spPr>
      </p:pic>
      <p:sp>
        <p:nvSpPr>
          <p:cNvPr id="15" name="TextBox 14">
            <a:extLst>
              <a:ext uri="{FF2B5EF4-FFF2-40B4-BE49-F238E27FC236}">
                <a16:creationId xmlns:a16="http://schemas.microsoft.com/office/drawing/2014/main" id="{E3741078-A544-42D3-8CE7-5F2F115BABE0}"/>
              </a:ext>
            </a:extLst>
          </p:cNvPr>
          <p:cNvSpPr txBox="1"/>
          <p:nvPr userDrawn="1"/>
        </p:nvSpPr>
        <p:spPr>
          <a:xfrm>
            <a:off x="8176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grpSp>
        <p:nvGrpSpPr>
          <p:cNvPr id="2" name="Group 1">
            <a:extLst>
              <a:ext uri="{FF2B5EF4-FFF2-40B4-BE49-F238E27FC236}">
                <a16:creationId xmlns:a16="http://schemas.microsoft.com/office/drawing/2014/main" id="{99C7F682-0100-EB65-9EF7-68F4E1527F64}"/>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a16="http://schemas.microsoft.com/office/drawing/2014/main" id="{7B12206D-0D33-F7BF-D5C3-71176B0C507A}"/>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6958F7DE-9367-1A7B-0471-C642F47C03A3}"/>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FF2EDA6-9276-E821-1BDA-7B118853E64D}"/>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46084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Blue 2">
    <p:bg>
      <p:bgPr>
        <a:solidFill>
          <a:srgbClr val="00B0F0"/>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39DEC0-0415-D667-18C3-EEA5AEBABEAC}"/>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grpSp>
        <p:nvGrpSpPr>
          <p:cNvPr id="6" name="Group 5">
            <a:extLst>
              <a:ext uri="{FF2B5EF4-FFF2-40B4-BE49-F238E27FC236}">
                <a16:creationId xmlns:a16="http://schemas.microsoft.com/office/drawing/2014/main" id="{E74BF315-D1FC-6421-060B-3FFD387F1B1D}"/>
              </a:ext>
            </a:extLst>
          </p:cNvPr>
          <p:cNvGrpSpPr/>
          <p:nvPr userDrawn="1"/>
        </p:nvGrpSpPr>
        <p:grpSpPr>
          <a:xfrm rot="5400000" flipH="1">
            <a:off x="11994349" y="89858"/>
            <a:ext cx="108319" cy="107166"/>
            <a:chOff x="9886950" y="442913"/>
            <a:chExt cx="216694" cy="214386"/>
          </a:xfrm>
        </p:grpSpPr>
        <p:sp>
          <p:nvSpPr>
            <p:cNvPr id="7" name="Rectangle: Rounded Corners 6">
              <a:extLst>
                <a:ext uri="{FF2B5EF4-FFF2-40B4-BE49-F238E27FC236}">
                  <a16:creationId xmlns:a16="http://schemas.microsoft.com/office/drawing/2014/main" id="{D2D3478F-4D6B-F3FC-93EE-781955B168ED}"/>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30E6027-7A58-80A0-C4DE-BD292242A19B}"/>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C39217D-11B2-EC58-7DB9-670BADCEC0E6}"/>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669E2A5B-C398-3A54-39BB-1A10AD77A4C3}"/>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3" name="Slide Number Placeholder 5">
            <a:extLst>
              <a:ext uri="{FF2B5EF4-FFF2-40B4-BE49-F238E27FC236}">
                <a16:creationId xmlns:a16="http://schemas.microsoft.com/office/drawing/2014/main" id="{540C400F-3AEE-5C28-4A10-78CBA14078B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4" name="Rectangle 3">
            <a:extLst>
              <a:ext uri="{FF2B5EF4-FFF2-40B4-BE49-F238E27FC236}">
                <a16:creationId xmlns:a16="http://schemas.microsoft.com/office/drawing/2014/main" id="{3FA79BBA-69C1-570D-F28E-9BB9C6ACBEC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a:extLst>
              <a:ext uri="{FF2B5EF4-FFF2-40B4-BE49-F238E27FC236}">
                <a16:creationId xmlns:a16="http://schemas.microsoft.com/office/drawing/2014/main" id="{ACC30C32-8749-8F9D-AFB9-200DC55D9965}"/>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1" name="Slide Number Placeholder 5">
            <a:extLst>
              <a:ext uri="{FF2B5EF4-FFF2-40B4-BE49-F238E27FC236}">
                <a16:creationId xmlns:a16="http://schemas.microsoft.com/office/drawing/2014/main" id="{636664E3-F587-5BFA-8277-C0DDF1B0FB4D}"/>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2" name="Group 11">
            <a:extLst>
              <a:ext uri="{FF2B5EF4-FFF2-40B4-BE49-F238E27FC236}">
                <a16:creationId xmlns:a16="http://schemas.microsoft.com/office/drawing/2014/main" id="{7AF36890-856E-2F7B-8E55-A33B790D7C18}"/>
              </a:ext>
            </a:extLst>
          </p:cNvPr>
          <p:cNvGrpSpPr/>
          <p:nvPr userDrawn="1"/>
        </p:nvGrpSpPr>
        <p:grpSpPr>
          <a:xfrm>
            <a:off x="817685" y="6410864"/>
            <a:ext cx="2760487" cy="403790"/>
            <a:chOff x="741485" y="6410864"/>
            <a:chExt cx="2760487" cy="403790"/>
          </a:xfrm>
        </p:grpSpPr>
        <p:sp>
          <p:nvSpPr>
            <p:cNvPr id="13" name="TextBox 12">
              <a:extLst>
                <a:ext uri="{FF2B5EF4-FFF2-40B4-BE49-F238E27FC236}">
                  <a16:creationId xmlns:a16="http://schemas.microsoft.com/office/drawing/2014/main" id="{63B2CBB7-80CC-0503-06CA-B293272E754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id="{6E49DC9B-DB28-1334-ACD6-A7837974CC5D}"/>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id="{2896B089-ECA6-A22E-B1B3-DEA30DA3A29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8" name="Date Placeholder 3">
            <a:extLst>
              <a:ext uri="{FF2B5EF4-FFF2-40B4-BE49-F238E27FC236}">
                <a16:creationId xmlns:a16="http://schemas.microsoft.com/office/drawing/2014/main" id="{3CA8C4BA-A884-9E59-FFE3-0B919D005D37}"/>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11/12/2024</a:t>
            </a:fld>
            <a:endParaRPr lang="en-US"/>
          </a:p>
        </p:txBody>
      </p:sp>
      <p:sp>
        <p:nvSpPr>
          <p:cNvPr id="21" name="Footer Placeholder 4">
            <a:extLst>
              <a:ext uri="{FF2B5EF4-FFF2-40B4-BE49-F238E27FC236}">
                <a16:creationId xmlns:a16="http://schemas.microsoft.com/office/drawing/2014/main" id="{79B8DE1D-7394-99A3-7495-C14CDDA1EC25}"/>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357117270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acbook 1">
    <p:spTree>
      <p:nvGrpSpPr>
        <p:cNvPr id="1" name=""/>
        <p:cNvGrpSpPr/>
        <p:nvPr/>
      </p:nvGrpSpPr>
      <p:grpSpPr>
        <a:xfrm>
          <a:off x="0" y="0"/>
          <a:ext cx="0" cy="0"/>
          <a:chOff x="0" y="0"/>
          <a:chExt cx="0" cy="0"/>
        </a:xfrm>
      </p:grpSpPr>
      <p:grpSp>
        <p:nvGrpSpPr>
          <p:cNvPr id="10" name="9Slide.vn 1">
            <a:extLst>
              <a:ext uri="{FF2B5EF4-FFF2-40B4-BE49-F238E27FC236}">
                <a16:creationId xmlns:a16="http://schemas.microsoft.com/office/drawing/2014/main" id="{2946107B-86B5-4108-B9D9-FBE88B6AF6A9}"/>
              </a:ext>
            </a:extLst>
          </p:cNvPr>
          <p:cNvGrpSpPr/>
          <p:nvPr userDrawn="1"/>
        </p:nvGrpSpPr>
        <p:grpSpPr>
          <a:xfrm>
            <a:off x="2262706" y="1080007"/>
            <a:ext cx="7666588" cy="4425443"/>
            <a:chOff x="2738438" y="30163"/>
            <a:chExt cx="11828463" cy="6827838"/>
          </a:xfrm>
        </p:grpSpPr>
        <p:sp>
          <p:nvSpPr>
            <p:cNvPr id="17" name="9Slide.vn 2">
              <a:extLst>
                <a:ext uri="{FF2B5EF4-FFF2-40B4-BE49-F238E27FC236}">
                  <a16:creationId xmlns:a16="http://schemas.microsoft.com/office/drawing/2014/main"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a16="http://schemas.microsoft.com/office/drawing/2014/main"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a16="http://schemas.microsoft.com/office/drawing/2014/main"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a16="http://schemas.microsoft.com/office/drawing/2014/main"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a16="http://schemas.microsoft.com/office/drawing/2014/main"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a16="http://schemas.microsoft.com/office/drawing/2014/main"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a16="http://schemas.microsoft.com/office/drawing/2014/main"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3219450"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pic>
        <p:nvPicPr>
          <p:cNvPr id="29" name="Picture 2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66F8249F-933F-27B4-037F-1BE57AC729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B72D8527-F93B-EB58-7740-2C078C40D098}"/>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B02B52FF-C488-9746-1718-20EBF7C6F69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5C91F8AA-07ED-7376-C0C8-2331E007AE3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A998A477-5FFB-8A7A-8F05-0A80F04AEFB7}"/>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81725ED5-67ED-5B9A-3DCA-1DE0F4C58341}"/>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4E9266B7-33A3-424D-B662-BE0A9937A840}"/>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A686A9F9-4156-B900-5857-6016C3E85FAB}"/>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9D0D5907-9052-863A-8BCC-EF17800E64D9}"/>
              </a:ext>
            </a:extLst>
          </p:cNvPr>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BF2144C9-292D-3866-E801-4F565FEE1A80}"/>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11/12/2024</a:t>
            </a:fld>
            <a:endParaRPr lang="en-US"/>
          </a:p>
        </p:txBody>
      </p:sp>
      <p:sp>
        <p:nvSpPr>
          <p:cNvPr id="14" name="Footer Placeholder 4">
            <a:extLst>
              <a:ext uri="{FF2B5EF4-FFF2-40B4-BE49-F238E27FC236}">
                <a16:creationId xmlns:a16="http://schemas.microsoft.com/office/drawing/2014/main" id="{9BEA6383-5223-C237-6EF3-C8B51BE5EDA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621534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cbook 2">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FDADA73C-32DA-6364-6627-ED34BFEF2D0C}"/>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2642247" y="1727802"/>
            <a:ext cx="3453753" cy="3402396"/>
          </a:xfrm>
          <a:prstGeom prst="rect">
            <a:avLst/>
          </a:prstGeom>
        </p:spPr>
      </p:pic>
      <p:grpSp>
        <p:nvGrpSpPr>
          <p:cNvPr id="10" name="9Slide.vn 1">
            <a:extLst>
              <a:ext uri="{FF2B5EF4-FFF2-40B4-BE49-F238E27FC236}">
                <a16:creationId xmlns:a16="http://schemas.microsoft.com/office/drawing/2014/main" id="{2946107B-86B5-4108-B9D9-FBE88B6AF6A9}"/>
              </a:ext>
            </a:extLst>
          </p:cNvPr>
          <p:cNvGrpSpPr/>
          <p:nvPr userDrawn="1"/>
        </p:nvGrpSpPr>
        <p:grpSpPr>
          <a:xfrm>
            <a:off x="5868547" y="1080007"/>
            <a:ext cx="7666588" cy="4425443"/>
            <a:chOff x="2738438" y="30163"/>
            <a:chExt cx="11828463" cy="6827838"/>
          </a:xfrm>
        </p:grpSpPr>
        <p:sp>
          <p:nvSpPr>
            <p:cNvPr id="17" name="9Slide.vn 2">
              <a:extLst>
                <a:ext uri="{FF2B5EF4-FFF2-40B4-BE49-F238E27FC236}">
                  <a16:creationId xmlns:a16="http://schemas.microsoft.com/office/drawing/2014/main"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8" name="9Slide.vn 3">
              <a:extLst>
                <a:ext uri="{FF2B5EF4-FFF2-40B4-BE49-F238E27FC236}">
                  <a16:creationId xmlns:a16="http://schemas.microsoft.com/office/drawing/2014/main"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19" name="9Slide.vn 4">
              <a:extLst>
                <a:ext uri="{FF2B5EF4-FFF2-40B4-BE49-F238E27FC236}">
                  <a16:creationId xmlns:a16="http://schemas.microsoft.com/office/drawing/2014/main"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0" name="9Slide.vn 5">
              <a:extLst>
                <a:ext uri="{FF2B5EF4-FFF2-40B4-BE49-F238E27FC236}">
                  <a16:creationId xmlns:a16="http://schemas.microsoft.com/office/drawing/2014/main"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1" name="9Slide.vn 6">
              <a:extLst>
                <a:ext uri="{FF2B5EF4-FFF2-40B4-BE49-F238E27FC236}">
                  <a16:creationId xmlns:a16="http://schemas.microsoft.com/office/drawing/2014/main"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2" name="9Slide.vn 7">
              <a:extLst>
                <a:ext uri="{FF2B5EF4-FFF2-40B4-BE49-F238E27FC236}">
                  <a16:creationId xmlns:a16="http://schemas.microsoft.com/office/drawing/2014/main"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sp>
          <p:nvSpPr>
            <p:cNvPr id="23" name="9Slide.vn 8">
              <a:extLst>
                <a:ext uri="{FF2B5EF4-FFF2-40B4-BE49-F238E27FC236}">
                  <a16:creationId xmlns:a16="http://schemas.microsoft.com/office/drawing/2014/main"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6825291"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sp>
        <p:nvSpPr>
          <p:cNvPr id="24" name="Title 1"/>
          <p:cNvSpPr>
            <a:spLocks noGrp="1"/>
          </p:cNvSpPr>
          <p:nvPr>
            <p:ph type="ctrTitle" hasCustomPrompt="1"/>
          </p:nvPr>
        </p:nvSpPr>
        <p:spPr>
          <a:xfrm>
            <a:off x="514349" y="1400175"/>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3160711"/>
            <a:ext cx="5153026" cy="1839914"/>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31" name="Picture 3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1005A496-97A9-F2E6-5A93-82ED29991805}"/>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3C5E9CB3-D945-22DB-F3B1-01E643966ACF}"/>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F4D6A3BA-05EA-D4A6-D520-6A0BBE9ACFC1}"/>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a:extLst>
              <a:ext uri="{FF2B5EF4-FFF2-40B4-BE49-F238E27FC236}">
                <a16:creationId xmlns:a16="http://schemas.microsoft.com/office/drawing/2014/main" id="{C181D0D4-C58F-2943-9F96-7367FEA221D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05313E83-E883-5D3C-7410-B094E1918C1E}"/>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8D148F3C-F670-4585-6238-F7F73412182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9D5B6593-3DAF-E642-22A3-B33B2E999E0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D612E298-D721-FB54-E8B1-308FB365446A}"/>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2FDE4871-7678-DA84-8689-2F27B59205B8}"/>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613E948E-49EF-8C4E-0898-E98F72B6A12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11/12/2024</a:t>
            </a:fld>
            <a:endParaRPr lang="en-US"/>
          </a:p>
        </p:txBody>
      </p:sp>
      <p:sp>
        <p:nvSpPr>
          <p:cNvPr id="14" name="Footer Placeholder 4">
            <a:extLst>
              <a:ext uri="{FF2B5EF4-FFF2-40B4-BE49-F238E27FC236}">
                <a16:creationId xmlns:a16="http://schemas.microsoft.com/office/drawing/2014/main" id="{35A65652-1FC1-56DE-41BF-70B7E3176F6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35169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ne 1">
    <p:spTree>
      <p:nvGrpSpPr>
        <p:cNvPr id="1" name=""/>
        <p:cNvGrpSpPr/>
        <p:nvPr/>
      </p:nvGrpSpPr>
      <p:grpSpPr>
        <a:xfrm>
          <a:off x="0" y="0"/>
          <a:ext cx="0" cy="0"/>
          <a:chOff x="0" y="0"/>
          <a:chExt cx="0" cy="0"/>
        </a:xfrm>
      </p:grpSpPr>
      <p:sp>
        <p:nvSpPr>
          <p:cNvPr id="24" name="Title 1"/>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17" name="Picture 16">
            <a:extLst>
              <a:ext uri="{FF2B5EF4-FFF2-40B4-BE49-F238E27FC236}">
                <a16:creationId xmlns:a16="http://schemas.microsoft.com/office/drawing/2014/main" id="{FB96C117-0DD7-57D2-DF3E-3C0A174E03F4}"/>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0" name="Picture 2" descr="Samsung Mobile Mockup Template Download on Pngtree | Mobile mockup, Samsung  mobile, Samsu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46875" y="657226"/>
            <a:ext cx="4972049" cy="4972050"/>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5"/>
          <p:cNvSpPr>
            <a:spLocks noGrp="1"/>
          </p:cNvSpPr>
          <p:nvPr>
            <p:ph type="pic" sz="quarter" idx="12" hasCustomPrompt="1"/>
          </p:nvPr>
        </p:nvSpPr>
        <p:spPr>
          <a:xfrm>
            <a:off x="8305800" y="1057275"/>
            <a:ext cx="2095500" cy="4038600"/>
          </a:xfrm>
          <a:prstGeom prst="roundRect">
            <a:avLst>
              <a:gd name="adj" fmla="val 4741"/>
            </a:avLst>
          </a:prstGeom>
          <a:solidFill>
            <a:schemeClr val="bg1">
              <a:lumMod val="95000"/>
            </a:schemeClr>
          </a:solidFill>
        </p:spPr>
        <p:txBody>
          <a:bodyPr anchor="ctr" anchorCtr="0"/>
          <a:lstStyle>
            <a:lvl1pPr marL="0" indent="0" algn="ctr">
              <a:buNone/>
              <a:defRPr/>
            </a:lvl1pPr>
          </a:lstStyle>
          <a:p>
            <a:r>
              <a:rPr lang="en-US"/>
              <a:t>Thêm ảnh</a:t>
            </a:r>
          </a:p>
        </p:txBody>
      </p:sp>
      <p:pic>
        <p:nvPicPr>
          <p:cNvPr id="18" name="Picture 17"/>
          <p:cNvPicPr>
            <a:picLocks noChangeAspect="1"/>
          </p:cNvPicPr>
          <p:nvPr userDrawn="1"/>
        </p:nvPicPr>
        <p:blipFill>
          <a:blip r:embed="rId4"/>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9F5E8B0A-35A9-1D4F-DB19-BE07791E78F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68DE1F6B-3A1F-F4AA-B616-B69C903A9093}"/>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3DA17A55-6967-1E8F-7303-5303CBD602A3}"/>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1D4F218F-2B5C-5125-3565-DD9470D6775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45F21373-8291-8606-349F-C9D37F7F42EA}"/>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890A1A8-07D6-CC23-110F-A4349C95D83B}"/>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C4B2C4FA-6364-1259-35B8-B7538FBAB899}"/>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C298D622-19A9-9C4F-D8B3-A0B8BACFDA9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81D19E43-BFD6-BAEA-5172-CB6E311691D2}"/>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086DB862-383E-AC4E-53C8-05578489E46A}"/>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11/12/2024</a:t>
            </a:fld>
            <a:endParaRPr lang="en-US"/>
          </a:p>
        </p:txBody>
      </p:sp>
      <p:sp>
        <p:nvSpPr>
          <p:cNvPr id="12" name="Footer Placeholder 4">
            <a:extLst>
              <a:ext uri="{FF2B5EF4-FFF2-40B4-BE49-F238E27FC236}">
                <a16:creationId xmlns:a16="http://schemas.microsoft.com/office/drawing/2014/main" id="{861406AB-9157-BB66-317E-91FF66767BA9}"/>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06749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ne 2">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E6F05EB3-1A18-FFAB-87F4-C3B6F94C3D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7943863" y="1011126"/>
            <a:ext cx="3171810" cy="51387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5B58D15-E021-9409-2BF6-38B86625489C}"/>
              </a:ext>
            </a:extLst>
          </p:cNvPr>
          <p:cNvPicPr>
            <a:picLocks noChangeAspect="1"/>
          </p:cNvPicPr>
          <p:nvPr userDrawn="1"/>
        </p:nvPicPr>
        <p:blipFill>
          <a:blip r:embed="rId3">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27" name="Title 1">
            <a:extLst>
              <a:ext uri="{FF2B5EF4-FFF2-40B4-BE49-F238E27FC236}">
                <a16:creationId xmlns:a16="http://schemas.microsoft.com/office/drawing/2014/main" id="{E05A38DB-2EAE-47C8-9F84-174DA202456A}"/>
              </a:ext>
            </a:extLst>
          </p:cNvPr>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8" name="Subtitle 2">
            <a:extLst>
              <a:ext uri="{FF2B5EF4-FFF2-40B4-BE49-F238E27FC236}">
                <a16:creationId xmlns:a16="http://schemas.microsoft.com/office/drawing/2014/main" id="{472C8C42-C792-4628-B171-1C30DA52BBDE}"/>
              </a:ext>
            </a:extLst>
          </p:cNvPr>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Slide Number Placeholder 5">
            <a:extLst>
              <a:ext uri="{FF2B5EF4-FFF2-40B4-BE49-F238E27FC236}">
                <a16:creationId xmlns:a16="http://schemas.microsoft.com/office/drawing/2014/main" id="{CEFF8FA1-B5A4-2A75-DF61-6155775A60B6}"/>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9028A97E-3A14-7BF0-D186-C53734F25980}"/>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B9894450-A56F-CB14-56CE-6BAB4A469F50}"/>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6EDC2765-72E6-0900-A64B-07D9394DE1EE}"/>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5972BBAE-9F84-4D92-5FC5-6BAC2EBBA3A7}"/>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DD8EF8C-2CE8-32A2-4893-8A1F462F597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C64073C-92F4-B219-BB9F-D220B1F1317A}"/>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1CDC2B2F-DD31-C057-140F-8607950C1220}"/>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1FD099AF-ADE0-F209-43E6-00047303FC95}"/>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89D6B138-607A-1698-333D-31B07D850C41}"/>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11/12/2024</a:t>
            </a:fld>
            <a:endParaRPr lang="en-US"/>
          </a:p>
        </p:txBody>
      </p:sp>
      <p:sp>
        <p:nvSpPr>
          <p:cNvPr id="12" name="Footer Placeholder 4">
            <a:extLst>
              <a:ext uri="{FF2B5EF4-FFF2-40B4-BE49-F238E27FC236}">
                <a16:creationId xmlns:a16="http://schemas.microsoft.com/office/drawing/2014/main" id="{0EC58AAA-3CCF-ABE2-A4E2-6851325D5CA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
        <p:nvSpPr>
          <p:cNvPr id="13" name="Picture Placeholder 1">
            <a:extLst>
              <a:ext uri="{FF2B5EF4-FFF2-40B4-BE49-F238E27FC236}">
                <a16:creationId xmlns:a16="http://schemas.microsoft.com/office/drawing/2014/main" id="{2E6D52DE-4D97-3181-9440-19E31A6CE81C}"/>
              </a:ext>
            </a:extLst>
          </p:cNvPr>
          <p:cNvSpPr>
            <a:spLocks noGrp="1"/>
          </p:cNvSpPr>
          <p:nvPr>
            <p:ph type="pic" sz="quarter" idx="15" hasCustomPrompt="1"/>
          </p:nvPr>
        </p:nvSpPr>
        <p:spPr>
          <a:xfrm>
            <a:off x="8461702" y="1108334"/>
            <a:ext cx="2131430" cy="4626572"/>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solidFill>
            <a:schemeClr val="bg1">
              <a:lumMod val="95000"/>
            </a:schemeClr>
          </a:solidFill>
        </p:spPr>
        <p:txBody>
          <a:bodyPr anchor="ctr" anchorCtr="0"/>
          <a:lstStyle>
            <a:lvl1pPr marL="0" indent="0" algn="ctr">
              <a:buNone/>
              <a:defRPr/>
            </a:lvl1pPr>
          </a:lstStyle>
          <a:p>
            <a:r>
              <a:rPr lang="en-US"/>
              <a:t>Thêm ảnh</a:t>
            </a:r>
          </a:p>
        </p:txBody>
      </p:sp>
      <p:sp>
        <p:nvSpPr>
          <p:cNvPr id="15" name="Picture Placeholder 1">
            <a:extLst>
              <a:ext uri="{FF2B5EF4-FFF2-40B4-BE49-F238E27FC236}">
                <a16:creationId xmlns:a16="http://schemas.microsoft.com/office/drawing/2014/main" id="{88786B7F-DEAA-9BB7-8BD3-B3780EB61BCA}"/>
              </a:ext>
            </a:extLst>
          </p:cNvPr>
          <p:cNvSpPr>
            <a:spLocks noGrp="1"/>
          </p:cNvSpPr>
          <p:nvPr>
            <p:ph type="pic" sz="quarter" idx="16" hasCustomPrompt="1"/>
          </p:nvPr>
        </p:nvSpPr>
        <p:spPr>
          <a:xfrm>
            <a:off x="9255760" y="1200818"/>
            <a:ext cx="534445" cy="155541"/>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blipFill>
            <a:blip r:embed="rId6"/>
            <a:stretch>
              <a:fillRect/>
            </a:stretch>
          </a:blipFill>
        </p:spPr>
        <p:txBody>
          <a:bodyPr anchor="ctr" anchorCtr="0"/>
          <a:lstStyle>
            <a:lvl1pPr marL="0" indent="0" algn="ctr">
              <a:buNone/>
              <a:defRPr/>
            </a:lvl1pPr>
          </a:lstStyle>
          <a:p>
            <a:r>
              <a:rPr lang="en-US"/>
              <a:t> </a:t>
            </a:r>
          </a:p>
        </p:txBody>
      </p:sp>
    </p:spTree>
    <p:extLst>
      <p:ext uri="{BB962C8B-B14F-4D97-AF65-F5344CB8AC3E}">
        <p14:creationId xmlns:p14="http://schemas.microsoft.com/office/powerpoint/2010/main" val="323630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wipe(left)">
                                      <p:cBhvr>
                                        <p:cTn id="11"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logo">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686872"/>
            <a:ext cx="11205713" cy="2200204"/>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2887077"/>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sp>
        <p:nvSpPr>
          <p:cNvPr id="22" name="Text Placeholder 9"/>
          <p:cNvSpPr>
            <a:spLocks noGrp="1"/>
          </p:cNvSpPr>
          <p:nvPr>
            <p:ph type="body" sz="quarter" idx="12" hasCustomPrompt="1"/>
          </p:nvPr>
        </p:nvSpPr>
        <p:spPr>
          <a:xfrm>
            <a:off x="493144" y="3947960"/>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3805958"/>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2" name="Group 1">
            <a:extLst>
              <a:ext uri="{FF2B5EF4-FFF2-40B4-BE49-F238E27FC236}">
                <a16:creationId xmlns:a16="http://schemas.microsoft.com/office/drawing/2014/main" id="{F9948C5E-76A7-F702-69DB-282464E77641}"/>
              </a:ext>
            </a:extLst>
          </p:cNvPr>
          <p:cNvGrpSpPr/>
          <p:nvPr userDrawn="1"/>
        </p:nvGrpSpPr>
        <p:grpSpPr>
          <a:xfrm rot="5400000" flipH="1">
            <a:off x="11994349" y="89858"/>
            <a:ext cx="108319" cy="107166"/>
            <a:chOff x="9886950" y="442913"/>
            <a:chExt cx="216694" cy="214386"/>
          </a:xfrm>
        </p:grpSpPr>
        <p:sp>
          <p:nvSpPr>
            <p:cNvPr id="4" name="Rectangle: Rounded Corners 3">
              <a:extLst>
                <a:ext uri="{FF2B5EF4-FFF2-40B4-BE49-F238E27FC236}">
                  <a16:creationId xmlns:a16="http://schemas.microsoft.com/office/drawing/2014/main" id="{9456AD05-D0D5-B566-5464-905D6E126C9B}"/>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39BB277-D677-7122-583C-E2DA058F670A}"/>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FE1A5C2-1028-7EF7-EC88-4F04EC7380D2}"/>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B542C0C7-F574-E38A-4EB3-08F7967A55EF}"/>
              </a:ext>
            </a:extLst>
          </p:cNvPr>
          <p:cNvPicPr>
            <a:picLocks noChangeAspect="1"/>
          </p:cNvPicPr>
          <p:nvPr userDrawn="1"/>
        </p:nvPicPr>
        <p:blipFill>
          <a:blip r:embed="rId2"/>
          <a:stretch>
            <a:fillRect/>
          </a:stretch>
        </p:blipFill>
        <p:spPr>
          <a:xfrm>
            <a:off x="2585036" y="6478829"/>
            <a:ext cx="9326880" cy="118101"/>
          </a:xfrm>
          <a:prstGeom prst="rect">
            <a:avLst/>
          </a:prstGeom>
        </p:spPr>
      </p:pic>
      <p:sp>
        <p:nvSpPr>
          <p:cNvPr id="5" name="Slide Number Placeholder 5">
            <a:extLst>
              <a:ext uri="{FF2B5EF4-FFF2-40B4-BE49-F238E27FC236}">
                <a16:creationId xmlns:a16="http://schemas.microsoft.com/office/drawing/2014/main" id="{509D78DE-4DE3-2990-85E4-786FD52314BF}"/>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6" name="Rectangle 5">
            <a:extLst>
              <a:ext uri="{FF2B5EF4-FFF2-40B4-BE49-F238E27FC236}">
                <a16:creationId xmlns:a16="http://schemas.microsoft.com/office/drawing/2014/main" id="{82A8D337-520D-D86F-59BE-49A69B9FFC61}"/>
              </a:ext>
            </a:extLst>
          </p:cNvPr>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7" name="Group 6">
            <a:extLst>
              <a:ext uri="{FF2B5EF4-FFF2-40B4-BE49-F238E27FC236}">
                <a16:creationId xmlns:a16="http://schemas.microsoft.com/office/drawing/2014/main" id="{4674FC1A-E55F-C03B-647D-62C9D227489C}"/>
              </a:ext>
            </a:extLst>
          </p:cNvPr>
          <p:cNvGrpSpPr/>
          <p:nvPr userDrawn="1"/>
        </p:nvGrpSpPr>
        <p:grpSpPr>
          <a:xfrm>
            <a:off x="817685" y="6410864"/>
            <a:ext cx="2760487" cy="403790"/>
            <a:chOff x="741485" y="6410864"/>
            <a:chExt cx="2760487" cy="403790"/>
          </a:xfrm>
        </p:grpSpPr>
        <p:sp>
          <p:nvSpPr>
            <p:cNvPr id="8" name="TextBox 7">
              <a:extLst>
                <a:ext uri="{FF2B5EF4-FFF2-40B4-BE49-F238E27FC236}">
                  <a16:creationId xmlns:a16="http://schemas.microsoft.com/office/drawing/2014/main" id="{0AF77203-FB16-225E-E2AD-E6F5BFB29DF4}"/>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59832108-B491-0ED9-0209-DCDB4B879444}"/>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27" name="TextBox 26">
            <a:extLst>
              <a:ext uri="{FF2B5EF4-FFF2-40B4-BE49-F238E27FC236}">
                <a16:creationId xmlns:a16="http://schemas.microsoft.com/office/drawing/2014/main" id="{BE3B44A9-629A-9AFC-6A18-1288714D7213}"/>
              </a:ext>
            </a:extLst>
          </p:cNvPr>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8" name="Date Placeholder 3">
            <a:extLst>
              <a:ext uri="{FF2B5EF4-FFF2-40B4-BE49-F238E27FC236}">
                <a16:creationId xmlns:a16="http://schemas.microsoft.com/office/drawing/2014/main" id="{47E8952C-C96D-E1CF-68EF-C321F55822F3}"/>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11/12/2024</a:t>
            </a:fld>
            <a:endParaRPr lang="en-US"/>
          </a:p>
        </p:txBody>
      </p:sp>
      <p:sp>
        <p:nvSpPr>
          <p:cNvPr id="29" name="Footer Placeholder 4">
            <a:extLst>
              <a:ext uri="{FF2B5EF4-FFF2-40B4-BE49-F238E27FC236}">
                <a16:creationId xmlns:a16="http://schemas.microsoft.com/office/drawing/2014/main" id="{A43BEA4F-EC22-DCD8-2D07-6E96C6A77DC4}"/>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15865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hite Pure">
    <p:spTree>
      <p:nvGrpSpPr>
        <p:cNvPr id="1" name=""/>
        <p:cNvGrpSpPr/>
        <p:nvPr/>
      </p:nvGrpSpPr>
      <p:grpSpPr>
        <a:xfrm>
          <a:off x="0" y="0"/>
          <a:ext cx="0" cy="0"/>
          <a:chOff x="0" y="0"/>
          <a:chExt cx="0" cy="0"/>
        </a:xfrm>
      </p:grpSpPr>
      <p:sp>
        <p:nvSpPr>
          <p:cNvPr id="16" name="Title 1"/>
          <p:cNvSpPr>
            <a:spLocks noGrp="1"/>
          </p:cNvSpPr>
          <p:nvPr userDrawn="1">
            <p:ph type="ctrTitle" hasCustomPrompt="1"/>
          </p:nvPr>
        </p:nvSpPr>
        <p:spPr>
          <a:xfrm>
            <a:off x="1443567" y="1773238"/>
            <a:ext cx="10029565" cy="1655762"/>
          </a:xfrm>
        </p:spPr>
        <p:txBody>
          <a:bodyPr anchor="b" anchorCtr="0">
            <a:noAutofit/>
          </a:bodyPr>
          <a:lstStyle>
            <a:lvl1pPr algn="l">
              <a:defRPr sz="4000" b="1" baseline="0">
                <a:solidFill>
                  <a:srgbClr val="1F5CA9"/>
                </a:solidFill>
                <a:latin typeface="K2D" panose="00000500000000000000" pitchFamily="2" charset="-34"/>
              </a:defRPr>
            </a:lvl1pPr>
          </a:lstStyle>
          <a:p>
            <a:r>
              <a:rPr lang="en-US"/>
              <a:t>Tiêu đề chính</a:t>
            </a:r>
            <a:endParaRPr lang="en-US" dirty="0"/>
          </a:p>
        </p:txBody>
      </p:sp>
      <p:sp>
        <p:nvSpPr>
          <p:cNvPr id="18" name="Subtitle 2"/>
          <p:cNvSpPr>
            <a:spLocks noGrp="1"/>
          </p:cNvSpPr>
          <p:nvPr userDrawn="1">
            <p:ph type="subTitle" idx="1" hasCustomPrompt="1"/>
          </p:nvPr>
        </p:nvSpPr>
        <p:spPr>
          <a:xfrm>
            <a:off x="1443566" y="3428999"/>
            <a:ext cx="10029565" cy="796491"/>
          </a:xfrm>
        </p:spPr>
        <p:txBody>
          <a:bodyPr anchor="t" anchorCtr="0">
            <a:normAutofit/>
          </a:bodyPr>
          <a:lstStyle>
            <a:lvl1pPr marL="0" indent="0" algn="l">
              <a:buNone/>
              <a:defRPr sz="3200" baseline="0">
                <a:solidFill>
                  <a:srgbClr val="00AFEF"/>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1466" y="2942152"/>
            <a:ext cx="292100" cy="292100"/>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23CFF9A2-77A5-DDEE-8CD5-81FBB071FF69}"/>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00E020D5-F981-3E97-FE5E-ADF3F5D5D67B}"/>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AE6F97B9-1D92-F527-C77C-03A8413842FA}"/>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E461B76C-9BE8-353C-CE4F-D68CC621DEA4}"/>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4BD53315-09D7-5756-C6C6-55FFDDCFE138}"/>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DA79C1E-4CE5-9C79-D05A-E661FD9C1020}"/>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17A207F-A3E9-4918-9A39-6AFD5C75AE21}"/>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741CAD55-C718-D746-6C4B-AC27D7F9E3C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5652AF38-7C96-9660-E7DF-32022B504063}"/>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998B8E65-85EA-EDA7-0D26-FAB09CE576A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11/12/2024</a:t>
            </a:fld>
            <a:endParaRPr lang="en-US"/>
          </a:p>
        </p:txBody>
      </p:sp>
      <p:sp>
        <p:nvSpPr>
          <p:cNvPr id="12" name="Footer Placeholder 4">
            <a:extLst>
              <a:ext uri="{FF2B5EF4-FFF2-40B4-BE49-F238E27FC236}">
                <a16:creationId xmlns:a16="http://schemas.microsoft.com/office/drawing/2014/main" id="{E6AC2544-66BB-6379-48DA-83F16247F12D}"/>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69849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lue Background">
    <p:bg>
      <p:bgPr>
        <a:solidFill>
          <a:srgbClr val="00B0F0"/>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1443567" y="1773238"/>
            <a:ext cx="10029565" cy="1655762"/>
          </a:xfrm>
        </p:spPr>
        <p:txBody>
          <a:bodyPr anchor="b" anchorCtr="0">
            <a:noAutofit/>
          </a:bodyPr>
          <a:lstStyle>
            <a:lvl1pPr algn="l">
              <a:defRPr sz="4000" b="1" baseline="0">
                <a:solidFill>
                  <a:schemeClr val="bg1"/>
                </a:solidFill>
                <a:latin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1443566" y="3428999"/>
            <a:ext cx="10029565" cy="796491"/>
          </a:xfrm>
        </p:spPr>
        <p:txBody>
          <a:bodyPr anchor="t" anchorCtr="0">
            <a:normAutofit/>
          </a:bodyPr>
          <a:lstStyle>
            <a:lvl1pPr marL="0" indent="0" algn="l">
              <a:buNone/>
              <a:defRPr sz="3200" baseline="0">
                <a:solidFill>
                  <a:schemeClr val="bg1"/>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066" y="2914650"/>
            <a:ext cx="364657" cy="364657"/>
          </a:xfrm>
          <a:prstGeom prst="rect">
            <a:avLst/>
          </a:prstGeom>
        </p:spPr>
      </p:pic>
      <p:grpSp>
        <p:nvGrpSpPr>
          <p:cNvPr id="2" name="Group 1">
            <a:extLst>
              <a:ext uri="{FF2B5EF4-FFF2-40B4-BE49-F238E27FC236}">
                <a16:creationId xmlns:a16="http://schemas.microsoft.com/office/drawing/2014/main" id="{D0407ADE-1691-B221-3DBE-A0668F67DFAD}"/>
              </a:ext>
            </a:extLst>
          </p:cNvPr>
          <p:cNvGrpSpPr/>
          <p:nvPr userDrawn="1"/>
        </p:nvGrpSpPr>
        <p:grpSpPr>
          <a:xfrm rot="5400000" flipH="1">
            <a:off x="11994349" y="89858"/>
            <a:ext cx="108319" cy="107166"/>
            <a:chOff x="9886950" y="442913"/>
            <a:chExt cx="216694" cy="214386"/>
          </a:xfrm>
        </p:grpSpPr>
        <p:sp>
          <p:nvSpPr>
            <p:cNvPr id="3" name="Rectangle: Rounded Corners 2">
              <a:extLst>
                <a:ext uri="{FF2B5EF4-FFF2-40B4-BE49-F238E27FC236}">
                  <a16:creationId xmlns:a16="http://schemas.microsoft.com/office/drawing/2014/main" id="{D34C1E1A-F6EE-479B-62C5-AAA2AF44D763}"/>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0CF4A6C1-BB6F-E2E1-2B44-FAD2A1B1382F}"/>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2C836B12-C2E7-7458-8EEF-C0E54C0712FC}"/>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702B1A35-3625-44F2-B450-96259B3697C6}"/>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7" name="Slide Number Placeholder 5">
            <a:extLst>
              <a:ext uri="{FF2B5EF4-FFF2-40B4-BE49-F238E27FC236}">
                <a16:creationId xmlns:a16="http://schemas.microsoft.com/office/drawing/2014/main" id="{DE497A08-099F-1B3E-194B-4232B1D060A8}"/>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8" name="Rectangle 7">
            <a:extLst>
              <a:ext uri="{FF2B5EF4-FFF2-40B4-BE49-F238E27FC236}">
                <a16:creationId xmlns:a16="http://schemas.microsoft.com/office/drawing/2014/main" id="{3D5BAB25-FCB5-FAAB-5765-8D4ACA9B2625}"/>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9" name="Rectangle 8">
            <a:extLst>
              <a:ext uri="{FF2B5EF4-FFF2-40B4-BE49-F238E27FC236}">
                <a16:creationId xmlns:a16="http://schemas.microsoft.com/office/drawing/2014/main" id="{9B09F01B-7545-EE0B-CCDB-EA38604EB38F}"/>
              </a:ext>
            </a:extLst>
          </p:cNvPr>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a:extLst>
              <a:ext uri="{FF2B5EF4-FFF2-40B4-BE49-F238E27FC236}">
                <a16:creationId xmlns:a16="http://schemas.microsoft.com/office/drawing/2014/main" id="{90B09E43-1817-D52E-1B93-2D03B69FBBF9}"/>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E340A8E4-7C5F-7F57-1FD7-2B62EB3A0CAC}"/>
              </a:ext>
            </a:extLst>
          </p:cNvPr>
          <p:cNvGrpSpPr/>
          <p:nvPr userDrawn="1"/>
        </p:nvGrpSpPr>
        <p:grpSpPr>
          <a:xfrm>
            <a:off x="817685" y="6410864"/>
            <a:ext cx="2760487" cy="403790"/>
            <a:chOff x="741485" y="6410864"/>
            <a:chExt cx="2760487" cy="403790"/>
          </a:xfrm>
        </p:grpSpPr>
        <p:sp>
          <p:nvSpPr>
            <p:cNvPr id="12" name="TextBox 11">
              <a:extLst>
                <a:ext uri="{FF2B5EF4-FFF2-40B4-BE49-F238E27FC236}">
                  <a16:creationId xmlns:a16="http://schemas.microsoft.com/office/drawing/2014/main" id="{31401AA1-7975-3594-DC27-3B15A19D2BF9}"/>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786A1549-5E94-2A55-30E3-4C7A2D1E8077}"/>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4" name="TextBox 13">
            <a:extLst>
              <a:ext uri="{FF2B5EF4-FFF2-40B4-BE49-F238E27FC236}">
                <a16:creationId xmlns:a16="http://schemas.microsoft.com/office/drawing/2014/main" id="{4698C5B0-03A7-5383-3EC8-3710BCD55816}"/>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2" name="Date Placeholder 3">
            <a:extLst>
              <a:ext uri="{FF2B5EF4-FFF2-40B4-BE49-F238E27FC236}">
                <a16:creationId xmlns:a16="http://schemas.microsoft.com/office/drawing/2014/main" id="{EE419B5B-7A9D-F950-9502-52863B417140}"/>
              </a:ext>
            </a:extLst>
          </p:cNvPr>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11/12/2024</a:t>
            </a:fld>
            <a:endParaRPr lang="en-US"/>
          </a:p>
        </p:txBody>
      </p:sp>
      <p:sp>
        <p:nvSpPr>
          <p:cNvPr id="23" name="Footer Placeholder 4">
            <a:extLst>
              <a:ext uri="{FF2B5EF4-FFF2-40B4-BE49-F238E27FC236}">
                <a16:creationId xmlns:a16="http://schemas.microsoft.com/office/drawing/2014/main" id="{04DAFEAD-AB29-262E-41C9-C3201759FA1A}"/>
              </a:ext>
            </a:extLst>
          </p:cNvPr>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05044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wipe(left)">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9DEB5E8B-9D80-CFB1-EDED-87ECE2CB2B8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85F6291E-292F-647B-E93F-CCF3BD97EF41}"/>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F972A86A-A3D6-70DE-0206-BB773A444275}"/>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CAF733AF-6C3E-C1DE-BF08-4108C35CB058}"/>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CAB7700C-E55C-27FB-89BF-E9B044E9EC33}"/>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A9A2E08-C471-6D85-4D71-8B7583F204FA}"/>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A08275F7-17A7-2357-D01F-B5A5E3884CF3}"/>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BBC96F8B-987B-47C3-DC48-3B2EC5C98BF8}"/>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AB7A3534-0713-475D-C6A5-307770CE20B0}"/>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a:extLst>
              <a:ext uri="{FF2B5EF4-FFF2-40B4-BE49-F238E27FC236}">
                <a16:creationId xmlns:a16="http://schemas.microsoft.com/office/drawing/2014/main" id="{7EB70784-4611-F5A4-7D58-DD378AF3F6A9}"/>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11/12/2024</a:t>
            </a:fld>
            <a:endParaRPr lang="en-US"/>
          </a:p>
        </p:txBody>
      </p:sp>
      <p:sp>
        <p:nvSpPr>
          <p:cNvPr id="14" name="Footer Placeholder 4">
            <a:extLst>
              <a:ext uri="{FF2B5EF4-FFF2-40B4-BE49-F238E27FC236}">
                <a16:creationId xmlns:a16="http://schemas.microsoft.com/office/drawing/2014/main" id="{87628174-E628-DF34-7A10-83FDFC5D11EA}"/>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94613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13" name="Picture 12">
            <a:extLst>
              <a:ext uri="{FF2B5EF4-FFF2-40B4-BE49-F238E27FC236}">
                <a16:creationId xmlns:a16="http://schemas.microsoft.com/office/drawing/2014/main" id="{16CEE1D6-0A80-8A7D-310B-2F6B434F47E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a:extLst>
              <a:ext uri="{FF2B5EF4-FFF2-40B4-BE49-F238E27FC236}">
                <a16:creationId xmlns:a16="http://schemas.microsoft.com/office/drawing/2014/main" id="{CC110D58-C7C9-AD78-555F-33E02058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5" name="Rectangle 4">
            <a:extLst>
              <a:ext uri="{FF2B5EF4-FFF2-40B4-BE49-F238E27FC236}">
                <a16:creationId xmlns:a16="http://schemas.microsoft.com/office/drawing/2014/main" id="{AB81B152-BF7B-A150-5A99-2B451EC38D47}"/>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a:extLst>
              <a:ext uri="{FF2B5EF4-FFF2-40B4-BE49-F238E27FC236}">
                <a16:creationId xmlns:a16="http://schemas.microsoft.com/office/drawing/2014/main" id="{5D759768-9879-1B7A-B5FA-0DCEFE74D519}"/>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a:extLst>
              <a:ext uri="{FF2B5EF4-FFF2-40B4-BE49-F238E27FC236}">
                <a16:creationId xmlns:a16="http://schemas.microsoft.com/office/drawing/2014/main" id="{A3889155-4A4A-8DED-164F-8A56C00B8F97}"/>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35096035-4D5E-EF98-4374-6099861A66F4}"/>
              </a:ext>
            </a:extLst>
          </p:cNvPr>
          <p:cNvGrpSpPr/>
          <p:nvPr userDrawn="1"/>
        </p:nvGrpSpPr>
        <p:grpSpPr>
          <a:xfrm>
            <a:off x="817685" y="6410864"/>
            <a:ext cx="2760487" cy="403790"/>
            <a:chOff x="741485" y="6410864"/>
            <a:chExt cx="2760487" cy="403790"/>
          </a:xfrm>
        </p:grpSpPr>
        <p:sp>
          <p:nvSpPr>
            <p:cNvPr id="9" name="TextBox 8">
              <a:extLst>
                <a:ext uri="{FF2B5EF4-FFF2-40B4-BE49-F238E27FC236}">
                  <a16:creationId xmlns:a16="http://schemas.microsoft.com/office/drawing/2014/main" id="{88792706-2488-D26C-C54B-F6881C86D05F}"/>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6F36761B-1C8C-2A9C-97D2-FD722A844AEB}"/>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EBA4366D-2C0B-5E27-DC28-A877427191AD}"/>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82538E5B-E5A0-69DD-94F0-C506BC4743B8}"/>
              </a:ext>
            </a:extLst>
          </p:cNvPr>
          <p:cNvPicPr>
            <a:picLocks noChangeAspect="1"/>
          </p:cNvPicPr>
          <p:nvPr userDrawn="1"/>
        </p:nvPicPr>
        <p:blipFill>
          <a:blip r:embed="rId5"/>
          <a:stretch>
            <a:fillRect/>
          </a:stretch>
        </p:blipFill>
        <p:spPr>
          <a:xfrm>
            <a:off x="2583391" y="6481985"/>
            <a:ext cx="9339545" cy="118261"/>
          </a:xfrm>
          <a:prstGeom prst="rect">
            <a:avLst/>
          </a:prstGeom>
        </p:spPr>
      </p:pic>
      <p:sp>
        <p:nvSpPr>
          <p:cNvPr id="14" name="Date Placeholder 3">
            <a:extLst>
              <a:ext uri="{FF2B5EF4-FFF2-40B4-BE49-F238E27FC236}">
                <a16:creationId xmlns:a16="http://schemas.microsoft.com/office/drawing/2014/main" id="{709C7B13-13FD-9548-48BE-5821DF0AAE0D}"/>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11/12/2024</a:t>
            </a:fld>
            <a:endParaRPr lang="en-US"/>
          </a:p>
        </p:txBody>
      </p:sp>
      <p:sp>
        <p:nvSpPr>
          <p:cNvPr id="15" name="Footer Placeholder 4">
            <a:extLst>
              <a:ext uri="{FF2B5EF4-FFF2-40B4-BE49-F238E27FC236}">
                <a16:creationId xmlns:a16="http://schemas.microsoft.com/office/drawing/2014/main" id="{2283063C-B225-E607-FC11-4C67B227314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88158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Left - Placeholder Righ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B71F910-DD42-8802-386F-AA27E891E30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514350" y="1125114"/>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514348" y="2885650"/>
            <a:ext cx="4467229" cy="224454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 </a:t>
            </a:r>
            <a:endParaRPr lang="en-US" dirty="0"/>
          </a:p>
        </p:txBody>
      </p:sp>
      <p:sp>
        <p:nvSpPr>
          <p:cNvPr id="19" name="Content Placeholder 9"/>
          <p:cNvSpPr>
            <a:spLocks noGrp="1"/>
          </p:cNvSpPr>
          <p:nvPr userDrawn="1">
            <p:ph sz="quarter" idx="12" hasCustomPrompt="1"/>
          </p:nvPr>
        </p:nvSpPr>
        <p:spPr>
          <a:xfrm>
            <a:off x="5667375" y="1125114"/>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8E269295-E313-A799-7125-41D39E39DAF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EF4B895D-114D-C9C2-A547-220F39E95B3A}"/>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9B61B30F-7B6D-78FB-BD6E-E34AD607BE56}"/>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227F6DF5-10A9-DC42-E1E9-D1FA91D6BBF1}"/>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71959BFF-8A0A-B338-A74E-37D7F5CED4DF}"/>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3AE9E1AD-2113-53D7-8783-10A60D932962}"/>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FE1424EB-91CE-59BF-400F-9BCF3A182E62}"/>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A299800F-88A1-1EF2-673A-E19EDD4D12A2}"/>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2DFA7C85-7A63-3F94-A6E0-51FBFB0A6214}"/>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39E5B1EA-BE1C-22C4-8140-1FF7F085C8B6}"/>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11/12/2024</a:t>
            </a:fld>
            <a:endParaRPr lang="en-US"/>
          </a:p>
        </p:txBody>
      </p:sp>
      <p:sp>
        <p:nvSpPr>
          <p:cNvPr id="12" name="Footer Placeholder 4">
            <a:extLst>
              <a:ext uri="{FF2B5EF4-FFF2-40B4-BE49-F238E27FC236}">
                <a16:creationId xmlns:a16="http://schemas.microsoft.com/office/drawing/2014/main" id="{23F5244F-399D-4048-0258-1C4D4345FF9B}"/>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419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ceholder Left - Title Right ">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36A66E2-7787-687B-3553-97FAF9109CAB}"/>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6737350" y="1332588"/>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6737348" y="3093124"/>
            <a:ext cx="4467229" cy="2192339"/>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9" name="Content Placeholder 9"/>
          <p:cNvSpPr>
            <a:spLocks noGrp="1"/>
          </p:cNvSpPr>
          <p:nvPr userDrawn="1">
            <p:ph sz="quarter" idx="12" hasCustomPrompt="1"/>
          </p:nvPr>
        </p:nvSpPr>
        <p:spPr>
          <a:xfrm>
            <a:off x="624706" y="1332588"/>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17" name="Picture 16"/>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a:extLst>
              <a:ext uri="{FF2B5EF4-FFF2-40B4-BE49-F238E27FC236}">
                <a16:creationId xmlns:a16="http://schemas.microsoft.com/office/drawing/2014/main" id="{D473B34E-C5A1-D7E2-C692-BFBE5EBD6ACC}"/>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pPr/>
              <a:t>‹#›</a:t>
            </a:fld>
            <a:endParaRPr lang="en-US">
              <a:latin typeface="K2D" panose="00000500000000000000" pitchFamily="2" charset="-34"/>
            </a:endParaRPr>
          </a:p>
        </p:txBody>
      </p:sp>
      <p:sp>
        <p:nvSpPr>
          <p:cNvPr id="3" name="Rectangle 2">
            <a:extLst>
              <a:ext uri="{FF2B5EF4-FFF2-40B4-BE49-F238E27FC236}">
                <a16:creationId xmlns:a16="http://schemas.microsoft.com/office/drawing/2014/main" id="{0C1CFE12-2689-2DB3-6CB8-E6D662CAE886}"/>
              </a:ext>
            </a:extLst>
          </p:cNvPr>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a:extLst>
              <a:ext uri="{FF2B5EF4-FFF2-40B4-BE49-F238E27FC236}">
                <a16:creationId xmlns:a16="http://schemas.microsoft.com/office/drawing/2014/main" id="{206B0CF2-5878-8045-7665-76673B4F71AB}"/>
              </a:ext>
            </a:extLst>
          </p:cNvPr>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a:extLst>
              <a:ext uri="{FF2B5EF4-FFF2-40B4-BE49-F238E27FC236}">
                <a16:creationId xmlns:a16="http://schemas.microsoft.com/office/drawing/2014/main" id="{46C447DE-39C2-0CF7-466F-6F936D0397D6}"/>
              </a:ext>
            </a:extLst>
          </p:cNvPr>
          <p:cNvSpPr txBox="1">
            <a:spLocks/>
          </p:cNvSpPr>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6BB166D7-5532-DFCC-4719-A557C504B8F3}"/>
              </a:ext>
            </a:extLst>
          </p:cNvPr>
          <p:cNvGrpSpPr/>
          <p:nvPr userDrawn="1"/>
        </p:nvGrpSpPr>
        <p:grpSpPr>
          <a:xfrm>
            <a:off x="817685" y="6410864"/>
            <a:ext cx="2760487" cy="403790"/>
            <a:chOff x="741485" y="6410864"/>
            <a:chExt cx="2760487" cy="403790"/>
          </a:xfrm>
        </p:grpSpPr>
        <p:sp>
          <p:nvSpPr>
            <p:cNvPr id="7" name="TextBox 6">
              <a:extLst>
                <a:ext uri="{FF2B5EF4-FFF2-40B4-BE49-F238E27FC236}">
                  <a16:creationId xmlns:a16="http://schemas.microsoft.com/office/drawing/2014/main" id="{5B618045-F14E-9F31-0FA0-0532F46BF465}"/>
                </a:ext>
              </a:extLst>
            </p:cNvPr>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3AF28839-2BBD-09C4-84D8-C7BD82D44B55}"/>
                </a:ext>
              </a:extLst>
            </p:cNvPr>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BCD9E80B-3CE1-773E-29BB-8B95E6D45434}"/>
              </a:ext>
            </a:extLst>
          </p:cNvPr>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8ACA3E05-765A-20DC-76C7-1BB18527C022}"/>
              </a:ext>
            </a:extLst>
          </p:cNvPr>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a:extLst>
              <a:ext uri="{FF2B5EF4-FFF2-40B4-BE49-F238E27FC236}">
                <a16:creationId xmlns:a16="http://schemas.microsoft.com/office/drawing/2014/main" id="{D2971456-C6D4-0F38-6B9E-1F35DDA6E437}"/>
              </a:ext>
            </a:extLst>
          </p:cNvPr>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pPr/>
              <a:t>11/12/2024</a:t>
            </a:fld>
            <a:endParaRPr lang="en-US"/>
          </a:p>
        </p:txBody>
      </p:sp>
      <p:sp>
        <p:nvSpPr>
          <p:cNvPr id="12" name="Footer Placeholder 4">
            <a:extLst>
              <a:ext uri="{FF2B5EF4-FFF2-40B4-BE49-F238E27FC236}">
                <a16:creationId xmlns:a16="http://schemas.microsoft.com/office/drawing/2014/main" id="{C3720CF9-36DD-EAE0-4DFF-B34E1D725608}"/>
              </a:ext>
            </a:extLst>
          </p:cNvPr>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4209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K2D" panose="00000500000000000000" pitchFamily="2" charset="-34"/>
              </a:defRPr>
            </a:lvl1pPr>
          </a:lstStyle>
          <a:p>
            <a:fld id="{00D1CE85-AA59-46D7-98F4-301D80B40614}" type="datetimeFigureOut">
              <a:rPr lang="en-US" smtClean="0"/>
              <a:pPr/>
              <a:t>11/12/2024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K2D" panose="00000500000000000000" pitchFamily="2" charset="-34"/>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K2D" panose="00000500000000000000" pitchFamily="2" charset="-34"/>
              </a:defRPr>
            </a:lvl1pPr>
          </a:lstStyle>
          <a:p>
            <a:fld id="{B9B05A01-6F48-4D1A-BEA9-613C8F70D2DA}" type="slidenum">
              <a:rPr lang="en-US" smtClean="0"/>
              <a:pPr/>
              <a:t>‹#›</a:t>
            </a:fld>
            <a:endParaRPr lang="en-US"/>
          </a:p>
        </p:txBody>
      </p:sp>
    </p:spTree>
    <p:extLst>
      <p:ext uri="{BB962C8B-B14F-4D97-AF65-F5344CB8AC3E}">
        <p14:creationId xmlns:p14="http://schemas.microsoft.com/office/powerpoint/2010/main" val="1103704578"/>
      </p:ext>
    </p:extLst>
  </p:cSld>
  <p:clrMap bg1="lt1" tx1="dk1" bg2="lt2" tx2="dk2" accent1="accent1" accent2="accent2" accent3="accent3" accent4="accent4" accent5="accent5" accent6="accent6" hlink="hlink" folHlink="folHlink"/>
  <p:sldLayoutIdLst>
    <p:sldLayoutId id="2147483650" r:id="rId1"/>
    <p:sldLayoutId id="2147483680" r:id="rId2"/>
    <p:sldLayoutId id="2147483679" r:id="rId3"/>
    <p:sldLayoutId id="2147483652" r:id="rId4"/>
    <p:sldLayoutId id="2147483653" r:id="rId5"/>
    <p:sldLayoutId id="2147483654" r:id="rId6"/>
    <p:sldLayoutId id="2147483677" r:id="rId7"/>
    <p:sldLayoutId id="2147483655" r:id="rId8"/>
    <p:sldLayoutId id="2147483656" r:id="rId9"/>
    <p:sldLayoutId id="2147483657" r:id="rId10"/>
    <p:sldLayoutId id="2147483678" r:id="rId11"/>
    <p:sldLayoutId id="2147483658" r:id="rId12"/>
    <p:sldLayoutId id="2147483659" r:id="rId13"/>
    <p:sldLayoutId id="2147483660" r:id="rId14"/>
    <p:sldLayoutId id="2147483661" r:id="rId15"/>
    <p:sldLayoutId id="2147483663" r:id="rId16"/>
    <p:sldLayoutId id="2147483666" r:id="rId17"/>
    <p:sldLayoutId id="2147483674" r:id="rId18"/>
    <p:sldLayoutId id="2147483673" r:id="rId19"/>
    <p:sldLayoutId id="2147483675" r:id="rId20"/>
    <p:sldLayoutId id="2147483676" r:id="rId21"/>
    <p:sldLayoutId id="2147483664" r:id="rId22"/>
    <p:sldLayoutId id="2147483665" r:id="rId23"/>
    <p:sldLayoutId id="2147483667" r:id="rId24"/>
    <p:sldLayoutId id="2147483668" r:id="rId25"/>
    <p:sldLayoutId id="2147483669" r:id="rId26"/>
    <p:sldLayoutId id="2147483670" r:id="rId27"/>
    <p:sldLayoutId id="2147483671" r:id="rId28"/>
    <p:sldLayoutId id="2147483672" r:id="rId29"/>
  </p:sldLayoutIdLst>
  <p:txStyles>
    <p:titleStyle>
      <a:lvl1pPr algn="l" defTabSz="914400" rtl="0" eaLnBrk="1" latinLnBrk="0" hangingPunct="1">
        <a:lnSpc>
          <a:spcPct val="90000"/>
        </a:lnSpc>
        <a:spcBef>
          <a:spcPct val="0"/>
        </a:spcBef>
        <a:buNone/>
        <a:defRPr sz="4400" b="0" i="0" kern="1200">
          <a:solidFill>
            <a:schemeClr val="tx1"/>
          </a:solidFill>
          <a:latin typeface="K2D" panose="00000500000000000000" pitchFamily="2" charset="-3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eadex Pro" pitchFamily="2" charset="-78"/>
          <a:ea typeface="+mn-ea"/>
          <a:cs typeface="Readex Pro" pitchFamily="2"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eadex Pro" pitchFamily="2" charset="-78"/>
          <a:ea typeface="+mn-ea"/>
          <a:cs typeface="Readex Pro" pitchFamily="2"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eadex Pro" pitchFamily="2" charset="-78"/>
          <a:ea typeface="+mn-ea"/>
          <a:cs typeface="Readex Pro" pitchFamily="2"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duyvuleo/VNTC/tree/master/Data/10Topics/Ver1.1"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59C82-E165-4291-296C-0B6D296854DE}"/>
              </a:ext>
            </a:extLst>
          </p:cNvPr>
          <p:cNvSpPr>
            <a:spLocks noGrp="1"/>
          </p:cNvSpPr>
          <p:nvPr>
            <p:ph type="ctrTitle"/>
          </p:nvPr>
        </p:nvSpPr>
        <p:spPr>
          <a:xfrm>
            <a:off x="184224" y="3085823"/>
            <a:ext cx="11823547" cy="1425141"/>
          </a:xfrm>
        </p:spPr>
        <p:txBody>
          <a:bodyPr>
            <a:normAutofit fontScale="90000"/>
          </a:bodyPr>
          <a:lstStyle/>
          <a:p>
            <a:r>
              <a:rPr lang="en-US" sz="4000" dirty="0"/>
              <a:t>XÂY DỰNG HỆ THỐNG PHÂN LOẠI VĂN BẢN TỰ </a:t>
            </a:r>
            <a:r>
              <a:rPr lang="en-US" sz="4000" dirty="0" smtClean="0"/>
              <a:t>ĐỘNG</a:t>
            </a:r>
            <a:br>
              <a:rPr lang="en-US" sz="4000" dirty="0" smtClean="0"/>
            </a:br>
            <a:r>
              <a:rPr lang="en-US" sz="4000" dirty="0" smtClean="0"/>
              <a:t>(Automated Text Classification Application)</a:t>
            </a:r>
            <a:endParaRPr lang="en-US" sz="4000" dirty="0"/>
          </a:p>
        </p:txBody>
      </p:sp>
      <p:sp>
        <p:nvSpPr>
          <p:cNvPr id="3" name="Subtitle 2">
            <a:extLst>
              <a:ext uri="{FF2B5EF4-FFF2-40B4-BE49-F238E27FC236}">
                <a16:creationId xmlns:a16="http://schemas.microsoft.com/office/drawing/2014/main" id="{D1AB227C-F72B-0A3A-1BA0-B974084F3559}"/>
              </a:ext>
            </a:extLst>
          </p:cNvPr>
          <p:cNvSpPr>
            <a:spLocks noGrp="1"/>
          </p:cNvSpPr>
          <p:nvPr>
            <p:ph type="subTitle" idx="1"/>
          </p:nvPr>
        </p:nvSpPr>
        <p:spPr>
          <a:xfrm>
            <a:off x="603980" y="180109"/>
            <a:ext cx="11205713" cy="471056"/>
          </a:xfrm>
        </p:spPr>
        <p:txBody>
          <a:bodyPr>
            <a:noAutofit/>
          </a:bodyPr>
          <a:lstStyle/>
          <a:p>
            <a:r>
              <a:rPr lang="en-US" sz="2400" b="1" dirty="0" err="1" smtClean="0"/>
              <a:t>Trường</a:t>
            </a:r>
            <a:r>
              <a:rPr lang="en-US" sz="2400" b="1" dirty="0" smtClean="0"/>
              <a:t> </a:t>
            </a:r>
            <a:r>
              <a:rPr lang="en-US" sz="2400" b="1" dirty="0" err="1" smtClean="0"/>
              <a:t>Công</a:t>
            </a:r>
            <a:r>
              <a:rPr lang="en-US" sz="2400" b="1" dirty="0" smtClean="0"/>
              <a:t> </a:t>
            </a:r>
            <a:r>
              <a:rPr lang="en-US" sz="2400" b="1" dirty="0" err="1" smtClean="0"/>
              <a:t>nghệ</a:t>
            </a:r>
            <a:r>
              <a:rPr lang="en-US" sz="2400" b="1" dirty="0" smtClean="0"/>
              <a:t> </a:t>
            </a:r>
            <a:r>
              <a:rPr lang="en-US" sz="2400" b="1" dirty="0" err="1" smtClean="0"/>
              <a:t>Thông</a:t>
            </a:r>
            <a:r>
              <a:rPr lang="en-US" sz="2400" b="1" dirty="0" smtClean="0"/>
              <a:t> tin </a:t>
            </a:r>
            <a:r>
              <a:rPr lang="en-US" sz="2400" b="1" dirty="0" err="1" smtClean="0"/>
              <a:t>và</a:t>
            </a:r>
            <a:r>
              <a:rPr lang="en-US" sz="2400" b="1" dirty="0" smtClean="0"/>
              <a:t> </a:t>
            </a:r>
            <a:r>
              <a:rPr lang="en-US" sz="2400" b="1" dirty="0" err="1" smtClean="0"/>
              <a:t>Truyền</a:t>
            </a:r>
            <a:r>
              <a:rPr lang="en-US" sz="2400" b="1" dirty="0" smtClean="0"/>
              <a:t> </a:t>
            </a:r>
            <a:r>
              <a:rPr lang="en-US" sz="2400" b="1" dirty="0" err="1" smtClean="0"/>
              <a:t>Thông</a:t>
            </a:r>
            <a:endParaRPr lang="en-US" sz="2400" b="1" dirty="0"/>
          </a:p>
        </p:txBody>
      </p:sp>
      <p:sp>
        <p:nvSpPr>
          <p:cNvPr id="4" name="Text Placeholder 3">
            <a:extLst>
              <a:ext uri="{FF2B5EF4-FFF2-40B4-BE49-F238E27FC236}">
                <a16:creationId xmlns:a16="http://schemas.microsoft.com/office/drawing/2014/main" id="{22A2249C-51C8-C10F-ACF3-9A8B868F97F6}"/>
              </a:ext>
            </a:extLst>
          </p:cNvPr>
          <p:cNvSpPr>
            <a:spLocks noGrp="1"/>
          </p:cNvSpPr>
          <p:nvPr>
            <p:ph type="body" sz="quarter" idx="12"/>
          </p:nvPr>
        </p:nvSpPr>
        <p:spPr>
          <a:xfrm>
            <a:off x="493144" y="4938293"/>
            <a:ext cx="11205713" cy="1005318"/>
          </a:xfrm>
        </p:spPr>
        <p:txBody>
          <a:bodyPr/>
          <a:lstStyle/>
          <a:p>
            <a:pPr algn="l">
              <a:tabLst>
                <a:tab pos="1828800" algn="ctr"/>
                <a:tab pos="5486400" algn="ctr"/>
                <a:tab pos="9144000" algn="ctr"/>
              </a:tabLst>
            </a:pPr>
            <a:r>
              <a:rPr lang="en-US" sz="1800" dirty="0" smtClean="0"/>
              <a:t>	</a:t>
            </a:r>
            <a:r>
              <a:rPr lang="en-US" dirty="0" err="1" smtClean="0"/>
              <a:t>Sinh</a:t>
            </a:r>
            <a:r>
              <a:rPr lang="en-US" dirty="0" smtClean="0"/>
              <a:t> </a:t>
            </a:r>
            <a:r>
              <a:rPr lang="en-US" dirty="0" err="1" smtClean="0"/>
              <a:t>viên</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Hội</a:t>
            </a:r>
            <a:r>
              <a:rPr lang="en-US" dirty="0" smtClean="0"/>
              <a:t> </a:t>
            </a:r>
            <a:r>
              <a:rPr lang="en-US" dirty="0" err="1" smtClean="0"/>
              <a:t>đồng</a:t>
            </a:r>
            <a:r>
              <a:rPr lang="en-US" dirty="0" smtClean="0"/>
              <a:t> </a:t>
            </a:r>
            <a:r>
              <a:rPr lang="en-US" dirty="0" err="1" smtClean="0"/>
              <a:t>phản</a:t>
            </a:r>
            <a:r>
              <a:rPr lang="en-US" dirty="0" smtClean="0"/>
              <a:t> </a:t>
            </a:r>
            <a:r>
              <a:rPr lang="en-US" dirty="0" err="1" smtClean="0"/>
              <a:t>biện</a:t>
            </a:r>
            <a:r>
              <a:rPr lang="en-US" dirty="0" smtClean="0"/>
              <a:t>	</a:t>
            </a:r>
            <a:r>
              <a:rPr lang="en-US" dirty="0" err="1" smtClean="0"/>
              <a:t>Giảng</a:t>
            </a:r>
            <a:r>
              <a:rPr lang="en-US" dirty="0" smtClean="0"/>
              <a:t> </a:t>
            </a:r>
            <a:r>
              <a:rPr lang="en-US" dirty="0" err="1" smtClean="0"/>
              <a:t>viên</a:t>
            </a:r>
            <a:r>
              <a:rPr lang="en-US" dirty="0" smtClean="0"/>
              <a:t> </a:t>
            </a:r>
            <a:r>
              <a:rPr lang="en-US" dirty="0" err="1" smtClean="0"/>
              <a:t>hướng</a:t>
            </a:r>
            <a:r>
              <a:rPr lang="en-US" dirty="0" smtClean="0"/>
              <a:t> </a:t>
            </a:r>
            <a:r>
              <a:rPr lang="en-US" dirty="0" err="1" smtClean="0"/>
              <a:t>dẫn</a:t>
            </a:r>
            <a:endParaRPr lang="en-US" dirty="0" smtClean="0"/>
          </a:p>
          <a:p>
            <a:pPr algn="l">
              <a:tabLst>
                <a:tab pos="1828800" algn="ctr"/>
                <a:tab pos="5486400" algn="ctr"/>
                <a:tab pos="9144000" algn="ctr"/>
              </a:tabLst>
            </a:pPr>
            <a:r>
              <a:rPr lang="en-US" dirty="0"/>
              <a:t>	</a:t>
            </a:r>
            <a:r>
              <a:rPr lang="en-US" dirty="0" err="1" smtClean="0">
                <a:solidFill>
                  <a:schemeClr val="tx1"/>
                </a:solidFill>
              </a:rPr>
              <a:t>Nguyễn</a:t>
            </a:r>
            <a:r>
              <a:rPr lang="en-US" dirty="0" smtClean="0">
                <a:solidFill>
                  <a:schemeClr val="tx1"/>
                </a:solidFill>
              </a:rPr>
              <a:t> Thanh </a:t>
            </a:r>
            <a:r>
              <a:rPr lang="en-US" dirty="0" err="1" smtClean="0">
                <a:solidFill>
                  <a:schemeClr val="tx1"/>
                </a:solidFill>
              </a:rPr>
              <a:t>Liêm</a:t>
            </a:r>
            <a:r>
              <a:rPr lang="en-US" dirty="0" smtClean="0">
                <a:solidFill>
                  <a:schemeClr val="tx1"/>
                </a:solidFill>
              </a:rPr>
              <a:t>	</a:t>
            </a:r>
            <a:r>
              <a:rPr lang="en-US" dirty="0">
                <a:solidFill>
                  <a:schemeClr val="tx1"/>
                </a:solidFill>
              </a:rPr>
              <a:t> </a:t>
            </a:r>
            <a:r>
              <a:rPr lang="en-US" dirty="0" err="1">
                <a:solidFill>
                  <a:schemeClr val="tx1"/>
                </a:solidFill>
              </a:rPr>
              <a:t>ThS</a:t>
            </a:r>
            <a:r>
              <a:rPr lang="en-US" dirty="0">
                <a:solidFill>
                  <a:schemeClr val="tx1"/>
                </a:solidFill>
              </a:rPr>
              <a:t>. </a:t>
            </a:r>
            <a:r>
              <a:rPr lang="en-US" dirty="0" err="1">
                <a:solidFill>
                  <a:schemeClr val="tx1"/>
                </a:solidFill>
              </a:rPr>
              <a:t>Bùi</a:t>
            </a:r>
            <a:r>
              <a:rPr lang="en-US" dirty="0">
                <a:solidFill>
                  <a:schemeClr val="tx1"/>
                </a:solidFill>
              </a:rPr>
              <a:t> </a:t>
            </a:r>
            <a:r>
              <a:rPr lang="en-US" dirty="0" err="1">
                <a:solidFill>
                  <a:schemeClr val="tx1"/>
                </a:solidFill>
              </a:rPr>
              <a:t>Đăng</a:t>
            </a:r>
            <a:r>
              <a:rPr lang="en-US" dirty="0">
                <a:solidFill>
                  <a:schemeClr val="tx1"/>
                </a:solidFill>
              </a:rPr>
              <a:t> </a:t>
            </a:r>
            <a:r>
              <a:rPr lang="en-US" dirty="0" err="1">
                <a:solidFill>
                  <a:schemeClr val="tx1"/>
                </a:solidFill>
              </a:rPr>
              <a:t>Hà</a:t>
            </a:r>
            <a:r>
              <a:rPr lang="en-US" dirty="0">
                <a:solidFill>
                  <a:schemeClr val="tx1"/>
                </a:solidFill>
              </a:rPr>
              <a:t> </a:t>
            </a:r>
            <a:r>
              <a:rPr lang="en-US" dirty="0" err="1" smtClean="0">
                <a:solidFill>
                  <a:schemeClr val="tx1"/>
                </a:solidFill>
              </a:rPr>
              <a:t>Phương</a:t>
            </a:r>
            <a:r>
              <a:rPr lang="en-US" dirty="0" smtClean="0">
                <a:solidFill>
                  <a:schemeClr val="tx1"/>
                </a:solidFill>
              </a:rPr>
              <a:t>	TS. </a:t>
            </a:r>
            <a:r>
              <a:rPr lang="en-US" dirty="0" err="1" smtClean="0">
                <a:solidFill>
                  <a:schemeClr val="tx1"/>
                </a:solidFill>
              </a:rPr>
              <a:t>Nguyễn</a:t>
            </a:r>
            <a:r>
              <a:rPr lang="en-US" dirty="0" smtClean="0">
                <a:solidFill>
                  <a:schemeClr val="tx1"/>
                </a:solidFill>
              </a:rPr>
              <a:t> Minh </a:t>
            </a:r>
            <a:r>
              <a:rPr lang="en-US" dirty="0" err="1" smtClean="0">
                <a:solidFill>
                  <a:schemeClr val="tx1"/>
                </a:solidFill>
              </a:rPr>
              <a:t>Khiêm</a:t>
            </a:r>
            <a:r>
              <a:rPr lang="en-US" dirty="0" smtClean="0">
                <a:solidFill>
                  <a:schemeClr val="tx1"/>
                </a:solidFill>
              </a:rPr>
              <a:t>		B2003790 – K46	</a:t>
            </a:r>
            <a:r>
              <a:rPr lang="en-US" dirty="0">
                <a:solidFill>
                  <a:schemeClr val="tx1"/>
                </a:solidFill>
              </a:rPr>
              <a:t> </a:t>
            </a:r>
            <a:r>
              <a:rPr lang="en-US" dirty="0" err="1">
                <a:solidFill>
                  <a:schemeClr val="tx1"/>
                </a:solidFill>
              </a:rPr>
              <a:t>ThS</a:t>
            </a:r>
            <a:r>
              <a:rPr lang="en-US" dirty="0">
                <a:solidFill>
                  <a:schemeClr val="tx1"/>
                </a:solidFill>
              </a:rPr>
              <a:t>. </a:t>
            </a:r>
            <a:r>
              <a:rPr lang="en-US" dirty="0" err="1">
                <a:solidFill>
                  <a:schemeClr val="tx1"/>
                </a:solidFill>
              </a:rPr>
              <a:t>Phạm</a:t>
            </a:r>
            <a:r>
              <a:rPr lang="en-US" dirty="0">
                <a:solidFill>
                  <a:schemeClr val="tx1"/>
                </a:solidFill>
              </a:rPr>
              <a:t> </a:t>
            </a:r>
            <a:r>
              <a:rPr lang="en-US" dirty="0" err="1">
                <a:solidFill>
                  <a:schemeClr val="tx1"/>
                </a:solidFill>
              </a:rPr>
              <a:t>Ngọc</a:t>
            </a:r>
            <a:r>
              <a:rPr lang="en-US" dirty="0">
                <a:solidFill>
                  <a:schemeClr val="tx1"/>
                </a:solidFill>
              </a:rPr>
              <a:t> </a:t>
            </a:r>
            <a:r>
              <a:rPr lang="en-US" dirty="0" err="1" smtClean="0">
                <a:solidFill>
                  <a:schemeClr val="tx1"/>
                </a:solidFill>
              </a:rPr>
              <a:t>Quyền</a:t>
            </a:r>
            <a:endParaRPr lang="en-US" sz="1800" dirty="0" smtClean="0">
              <a:solidFill>
                <a:schemeClr val="tx1"/>
              </a:solidFill>
            </a:endParaRPr>
          </a:p>
          <a:p>
            <a:pPr algn="l">
              <a:tabLst>
                <a:tab pos="1828800" algn="ctr"/>
                <a:tab pos="5486400" algn="ctr"/>
                <a:tab pos="9144000" algn="ctr"/>
              </a:tabLst>
            </a:pPr>
            <a:r>
              <a:rPr lang="en-US" sz="1800" dirty="0"/>
              <a:t>	</a:t>
            </a:r>
            <a:endParaRPr lang="en-US" sz="1800" dirty="0" smtClean="0"/>
          </a:p>
          <a:p>
            <a:pPr algn="l">
              <a:tabLst>
                <a:tab pos="1828800" algn="ctr"/>
                <a:tab pos="5486400" algn="ctr"/>
                <a:tab pos="9144000" algn="ctr"/>
              </a:tabLst>
            </a:pPr>
            <a:endParaRPr lang="en-US" sz="1800" dirty="0"/>
          </a:p>
        </p:txBody>
      </p:sp>
      <p:sp>
        <p:nvSpPr>
          <p:cNvPr id="8" name="Subtitle 2">
            <a:extLst>
              <a:ext uri="{FF2B5EF4-FFF2-40B4-BE49-F238E27FC236}">
                <a16:creationId xmlns:a16="http://schemas.microsoft.com/office/drawing/2014/main" id="{D1AB227C-F72B-0A3A-1BA0-B974084F3559}"/>
              </a:ext>
            </a:extLst>
          </p:cNvPr>
          <p:cNvSpPr txBox="1">
            <a:spLocks/>
          </p:cNvSpPr>
          <p:nvPr/>
        </p:nvSpPr>
        <p:spPr>
          <a:xfrm>
            <a:off x="603980" y="1842656"/>
            <a:ext cx="11205713" cy="989594"/>
          </a:xfrm>
          <a:prstGeom prst="rect">
            <a:avLst/>
          </a:prstGeom>
        </p:spPr>
        <p:txBody>
          <a:bodyPr vert="horz" lIns="91440" tIns="45720" rIns="91440" bIns="45720" rtlCol="0" anchor="t"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3200" b="0" i="0" kern="1200" baseline="0">
                <a:solidFill>
                  <a:srgbClr val="0070C0"/>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smtClean="0">
                <a:solidFill>
                  <a:schemeClr val="accent2">
                    <a:lumMod val="75000"/>
                  </a:schemeClr>
                </a:solidFill>
              </a:rPr>
              <a:t>LUẬN VĂN TỐT NGHIỆP</a:t>
            </a:r>
          </a:p>
          <a:p>
            <a:r>
              <a:rPr lang="en-US" sz="2800" dirty="0" smtClean="0">
                <a:solidFill>
                  <a:schemeClr val="accent2">
                    <a:lumMod val="75000"/>
                  </a:schemeClr>
                </a:solidFill>
              </a:rPr>
              <a:t>NGÀNH HỆ THỐNG THÔNG TIN</a:t>
            </a:r>
            <a:endParaRPr lang="en-US" sz="2800" dirty="0">
              <a:solidFill>
                <a:schemeClr val="accent2">
                  <a:lumMod val="75000"/>
                </a:schemeClr>
              </a:solidFill>
            </a:endParaRPr>
          </a:p>
        </p:txBody>
      </p:sp>
      <p:sp>
        <p:nvSpPr>
          <p:cNvPr id="9" name="Text Placeholder 3">
            <a:extLst>
              <a:ext uri="{FF2B5EF4-FFF2-40B4-BE49-F238E27FC236}">
                <a16:creationId xmlns:a16="http://schemas.microsoft.com/office/drawing/2014/main" id="{22A2249C-51C8-C10F-ACF3-9A8B868F97F6}"/>
              </a:ext>
            </a:extLst>
          </p:cNvPr>
          <p:cNvSpPr txBox="1">
            <a:spLocks/>
          </p:cNvSpPr>
          <p:nvPr/>
        </p:nvSpPr>
        <p:spPr>
          <a:xfrm>
            <a:off x="493142" y="6189680"/>
            <a:ext cx="11205713" cy="34230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0" i="0" kern="1200" baseline="0">
                <a:solidFill>
                  <a:srgbClr val="00AFEF"/>
                </a:solidFill>
                <a:latin typeface="Readex Pro" pitchFamily="2" charset="-78"/>
                <a:ea typeface="+mn-ea"/>
                <a:cs typeface="Readex Pro" pitchFamily="2" charset="-78"/>
              </a:defRPr>
            </a:lvl1pPr>
            <a:lvl2pPr marL="457200" indent="0" algn="l" defTabSz="914400" rtl="0" eaLnBrk="1" latinLnBrk="0" hangingPunct="1">
              <a:lnSpc>
                <a:spcPct val="90000"/>
              </a:lnSpc>
              <a:spcBef>
                <a:spcPts val="500"/>
              </a:spcBef>
              <a:buFont typeface="Arial" panose="020B0604020202020204" pitchFamily="34" charset="0"/>
              <a:buNone/>
              <a:defRPr sz="1400" b="0" i="0" kern="1200">
                <a:solidFill>
                  <a:schemeClr val="bg1"/>
                </a:solidFill>
                <a:latin typeface="Barlow" panose="00000500000000000000" pitchFamily="2" charset="0"/>
                <a:ea typeface="+mn-ea"/>
                <a:cs typeface="Readex Pro" pitchFamily="2" charset="-78"/>
              </a:defRPr>
            </a:lvl2pPr>
            <a:lvl3pPr marL="914400" indent="0" algn="l" defTabSz="914400" rtl="0" eaLnBrk="1" latinLnBrk="0" hangingPunct="1">
              <a:lnSpc>
                <a:spcPct val="90000"/>
              </a:lnSpc>
              <a:spcBef>
                <a:spcPts val="500"/>
              </a:spcBef>
              <a:buFont typeface="Arial" panose="020B0604020202020204" pitchFamily="34" charset="0"/>
              <a:buNone/>
              <a:defRPr sz="1200" b="0" i="0" kern="1200">
                <a:solidFill>
                  <a:schemeClr val="bg1"/>
                </a:solidFill>
                <a:latin typeface="Barlow" panose="00000500000000000000" pitchFamily="2" charset="0"/>
                <a:ea typeface="+mn-ea"/>
                <a:cs typeface="Readex Pro" pitchFamily="2" charset="-78"/>
              </a:defRPr>
            </a:lvl3pPr>
            <a:lvl4pPr marL="1371600" indent="0" algn="l" defTabSz="914400" rtl="0" eaLnBrk="1" latinLnBrk="0" hangingPunct="1">
              <a:lnSpc>
                <a:spcPct val="90000"/>
              </a:lnSpc>
              <a:spcBef>
                <a:spcPts val="500"/>
              </a:spcBef>
              <a:buFont typeface="Arial" panose="020B0604020202020204" pitchFamily="34" charset="0"/>
              <a:buNone/>
              <a:defRPr sz="1100" b="0" i="0" kern="1200">
                <a:solidFill>
                  <a:schemeClr val="bg1"/>
                </a:solidFill>
                <a:latin typeface="Barlow" panose="00000500000000000000" pitchFamily="2" charset="0"/>
                <a:ea typeface="+mn-ea"/>
                <a:cs typeface="Readex Pro" pitchFamily="2" charset="-78"/>
              </a:defRPr>
            </a:lvl4pPr>
            <a:lvl5pPr marL="1828800" indent="0" algn="l" defTabSz="914400" rtl="0" eaLnBrk="1" latinLnBrk="0" hangingPunct="1">
              <a:lnSpc>
                <a:spcPct val="90000"/>
              </a:lnSpc>
              <a:spcBef>
                <a:spcPts val="500"/>
              </a:spcBef>
              <a:buFont typeface="Arial" panose="020B0604020202020204" pitchFamily="34" charset="0"/>
              <a:buNone/>
              <a:defRPr sz="1100" b="0" i="0" kern="1200">
                <a:solidFill>
                  <a:schemeClr val="bg1"/>
                </a:solidFill>
                <a:latin typeface="Barlow" panose="00000500000000000000" pitchFamily="2" charset="0"/>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tabLst>
                <a:tab pos="1828800" algn="ctr"/>
                <a:tab pos="5486400" algn="ctr"/>
                <a:tab pos="9144000" algn="ctr"/>
              </a:tabLst>
            </a:pPr>
            <a:r>
              <a:rPr lang="en-US" sz="1800" dirty="0" err="1" smtClean="0"/>
              <a:t>Cần</a:t>
            </a:r>
            <a:r>
              <a:rPr lang="en-US" sz="1800" dirty="0" smtClean="0"/>
              <a:t> </a:t>
            </a:r>
            <a:r>
              <a:rPr lang="en-US" sz="1800" dirty="0" err="1" smtClean="0"/>
              <a:t>Thơ</a:t>
            </a:r>
            <a:r>
              <a:rPr lang="en-US" sz="1800" dirty="0" smtClean="0"/>
              <a:t>, </a:t>
            </a:r>
            <a:r>
              <a:rPr lang="en-US" sz="1800" dirty="0" err="1" smtClean="0"/>
              <a:t>ngày</a:t>
            </a:r>
            <a:r>
              <a:rPr lang="en-US" sz="1800" dirty="0" smtClean="0"/>
              <a:t> 11 </a:t>
            </a:r>
            <a:r>
              <a:rPr lang="en-US" sz="1800" dirty="0" err="1" smtClean="0"/>
              <a:t>tháng</a:t>
            </a:r>
            <a:r>
              <a:rPr lang="en-US" sz="1800" dirty="0" smtClean="0"/>
              <a:t> 12 </a:t>
            </a:r>
            <a:r>
              <a:rPr lang="en-US" sz="1800" dirty="0" err="1" smtClean="0"/>
              <a:t>năm</a:t>
            </a:r>
            <a:r>
              <a:rPr lang="en-US" sz="1800" dirty="0" smtClean="0"/>
              <a:t> 2024</a:t>
            </a:r>
            <a:endParaRPr lang="en-US" sz="1800" dirty="0"/>
          </a:p>
        </p:txBody>
      </p:sp>
    </p:spTree>
    <p:extLst>
      <p:ext uri="{BB962C8B-B14F-4D97-AF65-F5344CB8AC3E}">
        <p14:creationId xmlns:p14="http://schemas.microsoft.com/office/powerpoint/2010/main" val="73140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1"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1000"/>
                                        <p:tgtEl>
                                          <p:spTgt spid="4">
                                            <p:txEl>
                                              <p:pRg st="0" end="0"/>
                                            </p:txEl>
                                          </p:spTgt>
                                        </p:tgtEl>
                                      </p:cBhvr>
                                    </p:animEffect>
                                    <p:anim calcmode="lin" valueType="num">
                                      <p:cBhvr>
                                        <p:cTn id="2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1000"/>
                                        <p:tgtEl>
                                          <p:spTgt spid="4">
                                            <p:txEl>
                                              <p:pRg st="1" end="1"/>
                                            </p:txEl>
                                          </p:spTgt>
                                        </p:tgtEl>
                                      </p:cBhvr>
                                    </p:animEffect>
                                    <p:anim calcmode="lin" valueType="num">
                                      <p:cBhvr>
                                        <p:cTn id="28"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1" end="1"/>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1000"/>
                                        <p:tgtEl>
                                          <p:spTgt spid="4">
                                            <p:txEl>
                                              <p:pRg st="2" end="2"/>
                                            </p:txEl>
                                          </p:spTgt>
                                        </p:tgtEl>
                                      </p:cBhvr>
                                    </p:animEffect>
                                    <p:anim calcmode="lin" valueType="num">
                                      <p:cBhvr>
                                        <p:cTn id="3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1" build="p"/>
      <p:bldP spid="4" grpId="0" uiExpand="1" build="p"/>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8545"/>
            <a:ext cx="10515600" cy="1339023"/>
          </a:xfrm>
        </p:spPr>
        <p:txBody>
          <a:bodyPr>
            <a:normAutofit/>
          </a:bodyPr>
          <a:lstStyle/>
          <a:p>
            <a:r>
              <a:rPr lang="en-US" sz="4000" dirty="0" smtClean="0"/>
              <a:t>3. </a:t>
            </a:r>
            <a:r>
              <a:rPr lang="en-US" sz="4000" dirty="0" err="1" smtClean="0"/>
              <a:t>Quy</a:t>
            </a:r>
            <a:r>
              <a:rPr lang="en-US" sz="4000" dirty="0" smtClean="0"/>
              <a:t> </a:t>
            </a:r>
            <a:r>
              <a:rPr lang="en-US" sz="4000" dirty="0" err="1"/>
              <a:t>trình</a:t>
            </a:r>
            <a:r>
              <a:rPr lang="en-US" sz="4000" dirty="0"/>
              <a:t> </a:t>
            </a:r>
            <a:r>
              <a:rPr lang="en-US" sz="4000" dirty="0" err="1"/>
              <a:t>thực</a:t>
            </a:r>
            <a:r>
              <a:rPr lang="en-US" sz="4000" dirty="0"/>
              <a:t> </a:t>
            </a:r>
            <a:r>
              <a:rPr lang="en-US" sz="4000" dirty="0" err="1"/>
              <a:t>hiện</a:t>
            </a:r>
            <a:r>
              <a:rPr lang="en-US" sz="4000" dirty="0"/>
              <a:t> </a:t>
            </a:r>
            <a:r>
              <a:rPr lang="en-US" sz="4000" dirty="0" err="1"/>
              <a:t>bài</a:t>
            </a:r>
            <a:r>
              <a:rPr lang="en-US" sz="4000" dirty="0"/>
              <a:t> </a:t>
            </a:r>
            <a:r>
              <a:rPr lang="en-US" sz="4000" dirty="0" err="1" smtClean="0"/>
              <a:t>toán</a:t>
            </a:r>
            <a:endParaRPr lang="en-US" dirty="0"/>
          </a:p>
        </p:txBody>
      </p:sp>
      <p:sp>
        <p:nvSpPr>
          <p:cNvPr id="26" name="TextBox 25"/>
          <p:cNvSpPr txBox="1"/>
          <p:nvPr/>
        </p:nvSpPr>
        <p:spPr>
          <a:xfrm>
            <a:off x="838200" y="1215958"/>
            <a:ext cx="5022273" cy="523220"/>
          </a:xfrm>
          <a:prstGeom prst="rect">
            <a:avLst/>
          </a:prstGeom>
          <a:noFill/>
        </p:spPr>
        <p:txBody>
          <a:bodyPr wrap="square" rtlCol="0">
            <a:spAutoFit/>
          </a:bodyPr>
          <a:lstStyle/>
          <a:p>
            <a:r>
              <a:rPr lang="en-US" sz="2800" dirty="0" err="1" smtClean="0">
                <a:solidFill>
                  <a:srgbClr val="FF0000"/>
                </a:solidFill>
                <a:latin typeface="Readex Pro" panose="020B0604020202020204" charset="-78"/>
                <a:cs typeface="Readex Pro" panose="020B0604020202020204" charset="-78"/>
              </a:rPr>
              <a:t>Bước</a:t>
            </a:r>
            <a:r>
              <a:rPr lang="en-US" sz="2800" dirty="0" smtClean="0">
                <a:solidFill>
                  <a:srgbClr val="FF0000"/>
                </a:solidFill>
                <a:latin typeface="Readex Pro" panose="020B0604020202020204" charset="-78"/>
                <a:cs typeface="Readex Pro" panose="020B0604020202020204" charset="-78"/>
              </a:rPr>
              <a:t> </a:t>
            </a:r>
            <a:r>
              <a:rPr lang="en-US" sz="2800" dirty="0">
                <a:solidFill>
                  <a:srgbClr val="FF0000"/>
                </a:solidFill>
                <a:latin typeface="Readex Pro" panose="020B0604020202020204" charset="-78"/>
                <a:cs typeface="Readex Pro" panose="020B0604020202020204" charset="-78"/>
              </a:rPr>
              <a:t>3</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Trích</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xuất</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đặc</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trưng</a:t>
            </a:r>
            <a:endParaRPr lang="en-US" sz="2800" dirty="0">
              <a:solidFill>
                <a:srgbClr val="FF0000"/>
              </a:solidFill>
              <a:latin typeface="Readex Pro" panose="020B0604020202020204" charset="-78"/>
              <a:cs typeface="Readex Pro" panose="020B0604020202020204" charset="-78"/>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98937"/>
                <a:ext cx="10515600" cy="4351338"/>
              </a:xfrm>
            </p:spPr>
            <p:txBody>
              <a:bodyPr>
                <a:normAutofit/>
              </a:bodyPr>
              <a:lstStyle/>
              <a:p>
                <a:pPr marL="342900" indent="-342900">
                  <a:buFontTx/>
                  <a:buChar char="-"/>
                </a:pPr>
                <a:r>
                  <a:rPr lang="en-US" dirty="0" smtClean="0"/>
                  <a:t>TF (Term </a:t>
                </a:r>
                <a:r>
                  <a:rPr lang="en-US" dirty="0"/>
                  <a:t>Frequency – </a:t>
                </a:r>
                <a:r>
                  <a:rPr lang="en-US" dirty="0" err="1"/>
                  <a:t>Tần</a:t>
                </a:r>
                <a:r>
                  <a:rPr lang="en-US" dirty="0"/>
                  <a:t> </a:t>
                </a:r>
                <a:r>
                  <a:rPr lang="en-US" dirty="0" err="1"/>
                  <a:t>suất</a:t>
                </a:r>
                <a:r>
                  <a:rPr lang="en-US" dirty="0"/>
                  <a:t> </a:t>
                </a:r>
                <a:r>
                  <a:rPr lang="en-US" dirty="0" err="1"/>
                  <a:t>từ</a:t>
                </a:r>
                <a:r>
                  <a:rPr lang="en-US" dirty="0" smtClean="0"/>
                  <a:t>)</a:t>
                </a:r>
              </a:p>
              <a:p>
                <a:pPr marL="342900" indent="-342900">
                  <a:buFontTx/>
                  <a:buChar char="-"/>
                </a:pPr>
                <a:r>
                  <a:rPr lang="en-US" dirty="0" err="1" smtClean="0"/>
                  <a:t>Công</a:t>
                </a:r>
                <a:r>
                  <a:rPr lang="en-US" dirty="0" smtClean="0"/>
                  <a:t> </a:t>
                </a:r>
                <a:r>
                  <a:rPr lang="en-US" dirty="0" err="1" smtClean="0"/>
                  <a:t>thức</a:t>
                </a:r>
                <a:r>
                  <a:rPr lang="en-US" dirty="0" smtClean="0"/>
                  <a:t> </a:t>
                </a:r>
                <a:r>
                  <a:rPr lang="en-US" dirty="0" err="1" smtClean="0"/>
                  <a:t>tính</a:t>
                </a:r>
                <a:r>
                  <a:rPr lang="en-US" dirty="0" smtClean="0"/>
                  <a:t>: 	</a:t>
                </a:r>
                <a14:m>
                  <m:oMath xmlns:m="http://schemas.openxmlformats.org/officeDocument/2006/math">
                    <m:r>
                      <a:rPr lang="en-US" b="0" i="1" smtClean="0">
                        <a:latin typeface="Cambria Math" panose="02040503050406030204" pitchFamily="18" charset="0"/>
                      </a:rPr>
                      <m:t>𝑇𝐹</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𝑆</m:t>
                        </m:r>
                        <m:r>
                          <a:rPr lang="en-US" b="0" i="1" smtClean="0">
                            <a:latin typeface="Cambria Math" panose="02040503050406030204" pitchFamily="18" charset="0"/>
                          </a:rPr>
                          <m:t>ố </m:t>
                        </m:r>
                        <m:r>
                          <a:rPr lang="en-US" b="0" i="1" smtClean="0">
                            <a:latin typeface="Cambria Math" panose="02040503050406030204" pitchFamily="18" charset="0"/>
                          </a:rPr>
                          <m:t>𝑙</m:t>
                        </m:r>
                        <m:r>
                          <a:rPr lang="en-US" b="0" i="1" smtClean="0">
                            <a:latin typeface="Cambria Math" panose="02040503050406030204" pitchFamily="18" charset="0"/>
                          </a:rPr>
                          <m:t>ầ</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ừ </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𝑥𝑢</m:t>
                        </m:r>
                        <m:r>
                          <a:rPr lang="en-US" b="0" i="1" smtClean="0">
                            <a:latin typeface="Cambria Math" panose="02040503050406030204" pitchFamily="18" charset="0"/>
                          </a:rPr>
                          <m:t>ấ</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h𝑖</m:t>
                        </m:r>
                        <m:r>
                          <a:rPr lang="en-US" b="0" i="1" smtClean="0">
                            <a:latin typeface="Cambria Math" panose="02040503050406030204" pitchFamily="18" charset="0"/>
                          </a:rPr>
                          <m:t>ệ</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𝑡𝑟𝑜𝑛𝑔</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à</m:t>
                        </m:r>
                        <m: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rPr>
                          <m:t>𝑙𝑖</m:t>
                        </m:r>
                        <m:r>
                          <a:rPr lang="en-US" b="0" i="1" smtClean="0">
                            <a:latin typeface="Cambria Math" panose="02040503050406030204" pitchFamily="18" charset="0"/>
                          </a:rPr>
                          <m:t>ệ</m:t>
                        </m:r>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𝑑</m:t>
                        </m:r>
                      </m:num>
                      <m:den>
                        <m:r>
                          <a:rPr lang="en-US" b="0" i="1" smtClean="0">
                            <a:latin typeface="Cambria Math" panose="02040503050406030204" pitchFamily="18" charset="0"/>
                          </a:rPr>
                          <m:t>𝑇</m:t>
                        </m:r>
                        <m:r>
                          <a:rPr lang="en-US" b="0" i="1" smtClean="0">
                            <a:latin typeface="Cambria Math" panose="02040503050406030204" pitchFamily="18" charset="0"/>
                          </a:rPr>
                          <m:t>ổ</m:t>
                        </m:r>
                        <m:r>
                          <a:rPr lang="en-US" b="0" i="1" smtClean="0">
                            <a:latin typeface="Cambria Math" panose="02040503050406030204" pitchFamily="18" charset="0"/>
                          </a:rPr>
                          <m:t>𝑛𝑔</m:t>
                        </m:r>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ố </m:t>
                        </m:r>
                        <m:r>
                          <a:rPr lang="en-US" b="0" i="1" smtClean="0">
                            <a:latin typeface="Cambria Math" panose="02040503050406030204" pitchFamily="18" charset="0"/>
                          </a:rPr>
                          <m:t>𝑡</m:t>
                        </m:r>
                        <m:r>
                          <a:rPr lang="en-US" b="0" i="1" smtClean="0">
                            <a:latin typeface="Cambria Math" panose="02040503050406030204" pitchFamily="18" charset="0"/>
                          </a:rPr>
                          <m:t>ừ </m:t>
                        </m:r>
                        <m:r>
                          <a:rPr lang="en-US" b="0" i="1" smtClean="0">
                            <a:latin typeface="Cambria Math" panose="02040503050406030204" pitchFamily="18" charset="0"/>
                          </a:rPr>
                          <m:t>𝑡𝑟𝑜𝑛𝑔</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à</m:t>
                        </m:r>
                        <m: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rPr>
                          <m:t>𝑙𝑖</m:t>
                        </m:r>
                        <m:r>
                          <a:rPr lang="en-US" b="0" i="1" smtClean="0">
                            <a:latin typeface="Cambria Math" panose="02040503050406030204" pitchFamily="18" charset="0"/>
                          </a:rPr>
                          <m:t>ệ</m:t>
                        </m:r>
                        <m:r>
                          <a:rPr lang="en-US" b="0" i="1" smtClean="0">
                            <a:latin typeface="Cambria Math" panose="02040503050406030204" pitchFamily="18" charset="0"/>
                          </a:rPr>
                          <m:t>𝑢</m:t>
                        </m:r>
                        <m:r>
                          <a:rPr lang="en-US" b="0" i="1" smtClean="0">
                            <a:latin typeface="Cambria Math" panose="02040503050406030204" pitchFamily="18" charset="0"/>
                          </a:rPr>
                          <m:t> </m:t>
                        </m:r>
                        <m:r>
                          <a:rPr lang="en-US" b="0" i="1" smtClean="0">
                            <a:latin typeface="Cambria Math" panose="02040503050406030204" pitchFamily="18" charset="0"/>
                          </a:rPr>
                          <m:t>𝑑</m:t>
                        </m:r>
                      </m:den>
                    </m:f>
                  </m:oMath>
                </a14:m>
                <a:endParaRPr lang="en-US" dirty="0" smtClean="0"/>
              </a:p>
              <a:p>
                <a:pPr marL="342900" indent="-342900">
                  <a:buFontTx/>
                  <a:buChar char="-"/>
                </a:pPr>
                <a:r>
                  <a:rPr lang="en-US" dirty="0"/>
                  <a:t>IDF (Inverse Document Frequency – </a:t>
                </a:r>
                <a:r>
                  <a:rPr lang="en-US" dirty="0" err="1"/>
                  <a:t>Tần</a:t>
                </a:r>
                <a:r>
                  <a:rPr lang="en-US" dirty="0"/>
                  <a:t> </a:t>
                </a:r>
                <a:r>
                  <a:rPr lang="en-US" dirty="0" err="1"/>
                  <a:t>suất</a:t>
                </a:r>
                <a:r>
                  <a:rPr lang="en-US" dirty="0"/>
                  <a:t> </a:t>
                </a:r>
                <a:r>
                  <a:rPr lang="en-US" dirty="0" err="1"/>
                  <a:t>ngược</a:t>
                </a:r>
                <a:r>
                  <a:rPr lang="en-US" dirty="0"/>
                  <a:t> </a:t>
                </a:r>
                <a:r>
                  <a:rPr lang="en-US" dirty="0" err="1"/>
                  <a:t>của</a:t>
                </a:r>
                <a:r>
                  <a:rPr lang="en-US" dirty="0"/>
                  <a:t> </a:t>
                </a:r>
                <a:r>
                  <a:rPr lang="en-US" dirty="0" err="1"/>
                  <a:t>tài</a:t>
                </a:r>
                <a:r>
                  <a:rPr lang="en-US" dirty="0"/>
                  <a:t> </a:t>
                </a:r>
                <a:r>
                  <a:rPr lang="en-US" dirty="0" err="1"/>
                  <a:t>liệu</a:t>
                </a:r>
                <a:r>
                  <a:rPr lang="en-US" dirty="0"/>
                  <a:t>): </a:t>
                </a:r>
                <a:r>
                  <a:rPr lang="en-US" dirty="0" err="1" smtClean="0"/>
                  <a:t>Công</a:t>
                </a:r>
                <a:r>
                  <a:rPr lang="en-US" dirty="0" smtClean="0"/>
                  <a:t> </a:t>
                </a:r>
                <a:r>
                  <a:rPr lang="en-US" dirty="0" err="1" smtClean="0"/>
                  <a:t>thức</a:t>
                </a:r>
                <a:r>
                  <a:rPr lang="en-US" dirty="0" smtClean="0"/>
                  <a:t> </a:t>
                </a:r>
                <a:r>
                  <a:rPr lang="en-US" dirty="0" err="1" smtClean="0"/>
                  <a:t>tính</a:t>
                </a:r>
                <a:r>
                  <a:rPr lang="en-US" dirty="0" smtClean="0"/>
                  <a:t>: 	</a:t>
                </a:r>
                <a14:m>
                  <m:oMath xmlns:m="http://schemas.openxmlformats.org/officeDocument/2006/math">
                    <m:r>
                      <a:rPr lang="en-US" i="1">
                        <a:latin typeface="Cambria Math" panose="02040503050406030204" pitchFamily="18" charset="0"/>
                      </a:rPr>
                      <m:t>𝐼𝐷𝐹</m:t>
                    </m:r>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f>
                          <m:fPr>
                            <m:ctrlPr>
                              <a:rPr lang="en-US" i="1">
                                <a:latin typeface="Cambria Math" panose="02040503050406030204" pitchFamily="18" charset="0"/>
                              </a:rPr>
                            </m:ctrlPr>
                          </m:fPr>
                          <m:num>
                            <m:r>
                              <a:rPr lang="en-US" i="1">
                                <a:latin typeface="Cambria Math" panose="02040503050406030204" pitchFamily="18" charset="0"/>
                              </a:rPr>
                              <m:t>𝑁</m:t>
                            </m:r>
                          </m:num>
                          <m:den>
                            <m:r>
                              <a:rPr lang="en-US" i="1">
                                <a:latin typeface="Cambria Math" panose="02040503050406030204" pitchFamily="18" charset="0"/>
                              </a:rPr>
                              <m:t>1+</m:t>
                            </m:r>
                            <m:r>
                              <a:rPr lang="en-US" i="1">
                                <a:latin typeface="Cambria Math" panose="02040503050406030204" pitchFamily="18" charset="0"/>
                              </a:rPr>
                              <m:t>𝐷𝐹</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den>
                        </m:f>
                      </m:e>
                    </m:func>
                  </m:oMath>
                </a14:m>
                <a:endParaRPr lang="en-US" dirty="0" smtClean="0"/>
              </a:p>
              <a:p>
                <a:pPr marL="342900" indent="-342900">
                  <a:buFontTx/>
                  <a:buChar char="-"/>
                </a:pPr>
                <a:r>
                  <a:rPr lang="en-US" dirty="0" err="1" smtClean="0"/>
                  <a:t>Công</a:t>
                </a:r>
                <a:r>
                  <a:rPr lang="en-US" dirty="0" smtClean="0"/>
                  <a:t> </a:t>
                </a:r>
                <a:r>
                  <a:rPr lang="en-US" dirty="0" err="1" smtClean="0"/>
                  <a:t>thức</a:t>
                </a:r>
                <a:r>
                  <a:rPr lang="en-US" dirty="0" smtClean="0"/>
                  <a:t> </a:t>
                </a:r>
                <a:r>
                  <a:rPr lang="en-US" dirty="0" err="1" smtClean="0"/>
                  <a:t>tính</a:t>
                </a:r>
                <a:r>
                  <a:rPr lang="en-US" dirty="0" smtClean="0"/>
                  <a:t> TF-IDF: 	</a:t>
                </a:r>
                <a14:m>
                  <m:oMath xmlns:m="http://schemas.openxmlformats.org/officeDocument/2006/math">
                    <m:r>
                      <a:rPr lang="en-US" i="1">
                        <a:latin typeface="Cambria Math" panose="02040503050406030204" pitchFamily="18" charset="0"/>
                      </a:rPr>
                      <m:t>𝑇𝐹</m:t>
                    </m:r>
                    <m:r>
                      <a:rPr lang="en-US" i="1">
                        <a:latin typeface="Cambria Math" panose="02040503050406030204" pitchFamily="18" charset="0"/>
                      </a:rPr>
                      <m:t>−</m:t>
                    </m:r>
                    <m:r>
                      <a:rPr lang="en-US" i="1">
                        <a:latin typeface="Cambria Math" panose="02040503050406030204" pitchFamily="18" charset="0"/>
                      </a:rPr>
                      <m:t>𝐼𝐷𝐹</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 </m:t>
                    </m:r>
                    <m:r>
                      <a:rPr lang="en-US" i="1">
                        <a:latin typeface="Cambria Math" panose="02040503050406030204" pitchFamily="18" charset="0"/>
                      </a:rPr>
                      <m:t>𝑇𝐹</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𝑑</m:t>
                        </m:r>
                      </m:e>
                    </m:d>
                    <m:r>
                      <a:rPr lang="en-US" i="1">
                        <a:latin typeface="Cambria Math" panose="02040503050406030204" pitchFamily="18" charset="0"/>
                      </a:rPr>
                      <m:t>∗</m:t>
                    </m:r>
                    <m:r>
                      <a:rPr lang="en-US" i="1">
                        <a:latin typeface="Cambria Math" panose="02040503050406030204" pitchFamily="18" charset="0"/>
                      </a:rPr>
                      <m:t>𝐼𝐷𝐹</m:t>
                    </m:r>
                    <m:d>
                      <m:dPr>
                        <m:ctrlPr>
                          <a:rPr lang="en-US" i="1">
                            <a:latin typeface="Cambria Math" panose="02040503050406030204" pitchFamily="18" charset="0"/>
                          </a:rPr>
                        </m:ctrlPr>
                      </m:dPr>
                      <m:e>
                        <m:r>
                          <a:rPr lang="en-US" i="1">
                            <a:latin typeface="Cambria Math" panose="02040503050406030204" pitchFamily="18" charset="0"/>
                          </a:rPr>
                          <m:t>𝑡</m:t>
                        </m:r>
                      </m:e>
                    </m:d>
                  </m:oMath>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98937"/>
                <a:ext cx="10515600" cy="4351338"/>
              </a:xfrm>
              <a:blipFill>
                <a:blip r:embed="rId3"/>
                <a:stretch>
                  <a:fillRect l="-986" t="-1543" r="-870"/>
                </a:stretch>
              </a:blipFill>
            </p:spPr>
            <p:txBody>
              <a:bodyPr/>
              <a:lstStyle/>
              <a:p>
                <a:r>
                  <a:rPr lang="en-US">
                    <a:noFill/>
                  </a:rPr>
                  <a:t> </a:t>
                </a:r>
              </a:p>
            </p:txBody>
          </p:sp>
        </mc:Fallback>
      </mc:AlternateContent>
    </p:spTree>
    <p:extLst>
      <p:ext uri="{BB962C8B-B14F-4D97-AF65-F5344CB8AC3E}">
        <p14:creationId xmlns:p14="http://schemas.microsoft.com/office/powerpoint/2010/main" val="1479652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25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up)">
                                      <p:cBhvr>
                                        <p:cTn id="15" dur="25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up)">
                                      <p:cBhvr>
                                        <p:cTn id="20" dur="25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up)">
                                      <p:cBhvr>
                                        <p:cTn id="25" dur="25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up)">
                                      <p:cBhvr>
                                        <p:cTn id="30" dur="2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8545"/>
            <a:ext cx="10515600" cy="1339023"/>
          </a:xfrm>
        </p:spPr>
        <p:txBody>
          <a:bodyPr>
            <a:normAutofit/>
          </a:bodyPr>
          <a:lstStyle/>
          <a:p>
            <a:r>
              <a:rPr lang="en-US" sz="4000" dirty="0" smtClean="0"/>
              <a:t>3. </a:t>
            </a:r>
            <a:r>
              <a:rPr lang="en-US" sz="4000" dirty="0" err="1" smtClean="0"/>
              <a:t>Quy</a:t>
            </a:r>
            <a:r>
              <a:rPr lang="en-US" sz="4000" dirty="0" smtClean="0"/>
              <a:t> </a:t>
            </a:r>
            <a:r>
              <a:rPr lang="en-US" sz="4000" dirty="0" err="1"/>
              <a:t>trình</a:t>
            </a:r>
            <a:r>
              <a:rPr lang="en-US" sz="4000" dirty="0"/>
              <a:t> </a:t>
            </a:r>
            <a:r>
              <a:rPr lang="en-US" sz="4000" dirty="0" err="1"/>
              <a:t>thực</a:t>
            </a:r>
            <a:r>
              <a:rPr lang="en-US" sz="4000" dirty="0"/>
              <a:t> </a:t>
            </a:r>
            <a:r>
              <a:rPr lang="en-US" sz="4000" dirty="0" err="1"/>
              <a:t>hiện</a:t>
            </a:r>
            <a:r>
              <a:rPr lang="en-US" sz="4000" dirty="0"/>
              <a:t> </a:t>
            </a:r>
            <a:r>
              <a:rPr lang="en-US" sz="4000" dirty="0" err="1"/>
              <a:t>bài</a:t>
            </a:r>
            <a:r>
              <a:rPr lang="en-US" sz="4000" dirty="0"/>
              <a:t> </a:t>
            </a:r>
            <a:r>
              <a:rPr lang="en-US" sz="4000" dirty="0" err="1" smtClean="0"/>
              <a:t>toán</a:t>
            </a:r>
            <a:endParaRPr lang="en-US" dirty="0"/>
          </a:p>
        </p:txBody>
      </p:sp>
      <p:sp>
        <p:nvSpPr>
          <p:cNvPr id="26" name="TextBox 25"/>
          <p:cNvSpPr txBox="1"/>
          <p:nvPr/>
        </p:nvSpPr>
        <p:spPr>
          <a:xfrm>
            <a:off x="838200" y="1215958"/>
            <a:ext cx="5022273" cy="523220"/>
          </a:xfrm>
          <a:prstGeom prst="rect">
            <a:avLst/>
          </a:prstGeom>
          <a:noFill/>
        </p:spPr>
        <p:txBody>
          <a:bodyPr wrap="square" rtlCol="0">
            <a:spAutoFit/>
          </a:bodyPr>
          <a:lstStyle/>
          <a:p>
            <a:r>
              <a:rPr lang="en-US" sz="2800" dirty="0" err="1" smtClean="0">
                <a:solidFill>
                  <a:srgbClr val="FF0000"/>
                </a:solidFill>
                <a:latin typeface="Readex Pro" panose="020B0604020202020204" charset="-78"/>
                <a:cs typeface="Readex Pro" panose="020B0604020202020204" charset="-78"/>
              </a:rPr>
              <a:t>Bước</a:t>
            </a:r>
            <a:r>
              <a:rPr lang="en-US" sz="2800" dirty="0" smtClean="0">
                <a:solidFill>
                  <a:srgbClr val="FF0000"/>
                </a:solidFill>
                <a:latin typeface="Readex Pro" panose="020B0604020202020204" charset="-78"/>
                <a:cs typeface="Readex Pro" panose="020B0604020202020204" charset="-78"/>
              </a:rPr>
              <a:t> 4: </a:t>
            </a:r>
            <a:r>
              <a:rPr lang="en-US" sz="2800" dirty="0" err="1" smtClean="0">
                <a:solidFill>
                  <a:srgbClr val="FF0000"/>
                </a:solidFill>
                <a:latin typeface="Readex Pro" panose="020B0604020202020204" charset="-78"/>
                <a:cs typeface="Readex Pro" panose="020B0604020202020204" charset="-78"/>
              </a:rPr>
              <a:t>Huấn</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luyện</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mô</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hình</a:t>
            </a:r>
            <a:endParaRPr lang="en-US" sz="2800" dirty="0">
              <a:solidFill>
                <a:srgbClr val="FF0000"/>
              </a:solidFill>
              <a:latin typeface="Readex Pro" panose="020B0604020202020204" charset="-78"/>
              <a:cs typeface="Readex Pro" panose="020B0604020202020204" charset="-78"/>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98937"/>
                <a:ext cx="10515600" cy="4351338"/>
              </a:xfrm>
            </p:spPr>
            <p:txBody>
              <a:bodyPr>
                <a:normAutofit/>
              </a:bodyPr>
              <a:lstStyle/>
              <a:p>
                <a:pPr marL="342900" lvl="1" indent="-342900">
                  <a:spcBef>
                    <a:spcPts val="1200"/>
                  </a:spcBef>
                  <a:buFontTx/>
                  <a:buChar char="-"/>
                </a:pPr>
                <a:r>
                  <a:rPr lang="en-US" dirty="0" smtClean="0"/>
                  <a:t>Sử </a:t>
                </a:r>
                <a:r>
                  <a:rPr lang="en-US" dirty="0" err="1" smtClean="0"/>
                  <a:t>dụng</a:t>
                </a:r>
                <a:r>
                  <a:rPr lang="en-US" dirty="0" smtClean="0"/>
                  <a:t> </a:t>
                </a:r>
                <a:r>
                  <a:rPr lang="en-US" dirty="0" err="1" smtClean="0"/>
                  <a:t>thuật</a:t>
                </a:r>
                <a:r>
                  <a:rPr lang="en-US" dirty="0" smtClean="0"/>
                  <a:t> </a:t>
                </a:r>
                <a:r>
                  <a:rPr lang="en-US" dirty="0" err="1" smtClean="0"/>
                  <a:t>toán</a:t>
                </a:r>
                <a:r>
                  <a:rPr lang="en-US" dirty="0" smtClean="0"/>
                  <a:t> Naïve Bayes </a:t>
                </a:r>
                <a:r>
                  <a:rPr lang="en-US" dirty="0" err="1" smtClean="0"/>
                  <a:t>với</a:t>
                </a:r>
                <a:r>
                  <a:rPr lang="en-US" dirty="0" smtClean="0"/>
                  <a:t> </a:t>
                </a:r>
                <a:r>
                  <a:rPr lang="en-US" dirty="0" err="1" smtClean="0"/>
                  <a:t>mô</a:t>
                </a:r>
                <a:r>
                  <a:rPr lang="en-US" dirty="0" smtClean="0"/>
                  <a:t> </a:t>
                </a:r>
                <a:r>
                  <a:rPr lang="en-US" dirty="0" err="1" smtClean="0"/>
                  <a:t>hình</a:t>
                </a:r>
                <a:r>
                  <a:rPr lang="en-US" dirty="0" smtClean="0"/>
                  <a:t> </a:t>
                </a:r>
                <a:r>
                  <a:rPr lang="en-US" dirty="0"/>
                  <a:t>Multinomial Naïve Bayes </a:t>
                </a:r>
                <a:r>
                  <a:rPr lang="en-US" dirty="0" err="1" smtClean="0"/>
                  <a:t>để</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mô</a:t>
                </a:r>
                <a:r>
                  <a:rPr lang="en-US" dirty="0" smtClean="0"/>
                  <a:t> </a:t>
                </a:r>
                <a:r>
                  <a:rPr lang="en-US" dirty="0" err="1" smtClean="0"/>
                  <a:t>hình</a:t>
                </a:r>
                <a:r>
                  <a:rPr lang="en-US" dirty="0" smtClean="0"/>
                  <a:t>.</a:t>
                </a:r>
              </a:p>
              <a:p>
                <a:pPr marL="342900" lvl="1" indent="-342900">
                  <a:spcBef>
                    <a:spcPts val="1200"/>
                  </a:spcBef>
                  <a:buFontTx/>
                  <a:buChar char="-"/>
                </a:pPr>
                <a:r>
                  <a:rPr lang="en-US" dirty="0" err="1" smtClean="0"/>
                  <a:t>Mô</a:t>
                </a:r>
                <a:r>
                  <a:rPr lang="en-US" dirty="0" smtClean="0"/>
                  <a:t> </a:t>
                </a:r>
                <a:r>
                  <a:rPr lang="en-US" dirty="0" err="1" smtClean="0"/>
                  <a:t>hình</a:t>
                </a:r>
                <a:r>
                  <a:rPr lang="en-US" dirty="0" smtClean="0"/>
                  <a:t> </a:t>
                </a:r>
                <a:r>
                  <a:rPr lang="en-US" dirty="0" err="1" smtClean="0"/>
                  <a:t>được</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thông</a:t>
                </a:r>
                <a:r>
                  <a:rPr lang="en-US" dirty="0" smtClean="0"/>
                  <a:t> qua 2 </a:t>
                </a:r>
                <a:r>
                  <a:rPr lang="en-US" dirty="0" err="1" smtClean="0"/>
                  <a:t>giai</a:t>
                </a:r>
                <a:r>
                  <a:rPr lang="en-US" dirty="0" smtClean="0"/>
                  <a:t> </a:t>
                </a:r>
                <a:r>
                  <a:rPr lang="en-US" dirty="0" err="1" smtClean="0"/>
                  <a:t>đoạn</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và</a:t>
                </a:r>
                <a:r>
                  <a:rPr lang="en-US" dirty="0" smtClean="0"/>
                  <a:t> </a:t>
                </a:r>
                <a:r>
                  <a:rPr lang="en-US" dirty="0" err="1" smtClean="0"/>
                  <a:t>phân</a:t>
                </a:r>
                <a:r>
                  <a:rPr lang="en-US" dirty="0" smtClean="0"/>
                  <a:t> </a:t>
                </a:r>
                <a:r>
                  <a:rPr lang="en-US" dirty="0" err="1" smtClean="0"/>
                  <a:t>lớp</a:t>
                </a:r>
                <a:r>
                  <a:rPr lang="en-US" dirty="0" smtClean="0"/>
                  <a:t>.</a:t>
                </a:r>
              </a:p>
              <a:p>
                <a:pPr marL="342900" lvl="1" indent="-342900">
                  <a:spcBef>
                    <a:spcPts val="1200"/>
                  </a:spcBef>
                  <a:buFontTx/>
                  <a:buChar char="-"/>
                </a:pPr>
                <a:r>
                  <a:rPr lang="en-US" dirty="0" err="1" smtClean="0"/>
                  <a:t>Giai</a:t>
                </a:r>
                <a:r>
                  <a:rPr lang="en-US" dirty="0" smtClean="0"/>
                  <a:t> </a:t>
                </a:r>
                <a:r>
                  <a:rPr lang="en-US" dirty="0" err="1" smtClean="0"/>
                  <a:t>đoạn</a:t>
                </a:r>
                <a:r>
                  <a:rPr lang="en-US" dirty="0" smtClean="0"/>
                  <a:t> </a:t>
                </a:r>
                <a:r>
                  <a:rPr lang="en-US" dirty="0" err="1" smtClean="0"/>
                  <a:t>huấn</a:t>
                </a:r>
                <a:r>
                  <a:rPr lang="en-US" dirty="0" smtClean="0"/>
                  <a:t> </a:t>
                </a:r>
                <a:r>
                  <a:rPr lang="en-US" dirty="0" err="1" smtClean="0"/>
                  <a:t>luyện</a:t>
                </a:r>
                <a:r>
                  <a:rPr lang="en-US" dirty="0" smtClean="0"/>
                  <a:t>:</a:t>
                </a:r>
              </a:p>
              <a:p>
                <a:pPr marL="0" lvl="1">
                  <a:spcBef>
                    <a:spcPts val="1200"/>
                  </a:spcBef>
                </a:pPr>
                <a:r>
                  <a:rPr lang="en-US" dirty="0"/>
                  <a:t>	</a:t>
                </a:r>
                <a:r>
                  <a:rPr lang="en-US" dirty="0" err="1" smtClean="0"/>
                  <a:t>Đầu</a:t>
                </a:r>
                <a:r>
                  <a:rPr lang="en-US" dirty="0" smtClean="0"/>
                  <a:t> </a:t>
                </a:r>
                <a:r>
                  <a:rPr lang="en-US" dirty="0" err="1" smtClean="0"/>
                  <a:t>vào</a:t>
                </a:r>
                <a:r>
                  <a:rPr lang="en-US" dirty="0" smtClean="0"/>
                  <a:t>: Ma </a:t>
                </a:r>
                <a:r>
                  <a:rPr lang="en-US" dirty="0" err="1" smtClean="0"/>
                  <a:t>trận</a:t>
                </a:r>
                <a:r>
                  <a:rPr lang="en-US" dirty="0" smtClean="0"/>
                  <a:t> </a:t>
                </a:r>
                <a14:m>
                  <m:oMath xmlns:m="http://schemas.openxmlformats.org/officeDocument/2006/math">
                    <m:r>
                      <a:rPr lang="en-US" i="1" dirty="0" smtClean="0">
                        <a:latin typeface="Cambria Math" panose="02040503050406030204" pitchFamily="18" charset="0"/>
                      </a:rPr>
                      <m:t>𝑇𝐹</m:t>
                    </m:r>
                    <m:r>
                      <a:rPr lang="en-US" i="1" dirty="0" smtClean="0">
                        <a:latin typeface="Cambria Math" panose="02040503050406030204" pitchFamily="18" charset="0"/>
                      </a:rPr>
                      <m:t>−</m:t>
                    </m:r>
                    <m:r>
                      <a:rPr lang="en-US" i="1" dirty="0" smtClean="0">
                        <a:latin typeface="Cambria Math" panose="02040503050406030204" pitchFamily="18" charset="0"/>
                      </a:rPr>
                      <m:t>𝐼𝐷𝐹</m:t>
                    </m:r>
                    <m:r>
                      <a:rPr lang="en-US" i="1" dirty="0" smtClean="0">
                        <a:latin typeface="Cambria Math" panose="02040503050406030204" pitchFamily="18" charset="0"/>
                      </a:rPr>
                      <m:t>(</m:t>
                    </m:r>
                    <m:r>
                      <a:rPr lang="en-US" i="1" dirty="0" err="1" smtClean="0">
                        <a:latin typeface="Cambria Math" panose="02040503050406030204" pitchFamily="18" charset="0"/>
                      </a:rPr>
                      <m:t>𝑀𝑥𝑁</m:t>
                    </m:r>
                    <m:r>
                      <a:rPr lang="en-US" i="1" dirty="0" smtClean="0">
                        <a:latin typeface="Cambria Math" panose="02040503050406030204" pitchFamily="18" charset="0"/>
                      </a:rPr>
                      <m:t>)</m:t>
                    </m:r>
                  </m:oMath>
                </a14:m>
                <a:r>
                  <a:rPr lang="en-US" dirty="0" smtClean="0"/>
                  <a:t>, </a:t>
                </a:r>
                <a:r>
                  <a:rPr lang="en-US" dirty="0" err="1" smtClean="0"/>
                  <a:t>tập</a:t>
                </a:r>
                <a:r>
                  <a:rPr lang="en-US" dirty="0" smtClean="0"/>
                  <a:t> </a:t>
                </a:r>
                <a:r>
                  <a:rPr lang="en-US" dirty="0" err="1" smtClean="0"/>
                  <a:t>nhãn</a:t>
                </a:r>
                <a:r>
                  <a:rPr lang="en-US" dirty="0" smtClean="0"/>
                  <a:t> </a:t>
                </a:r>
                <a14:m>
                  <m:oMath xmlns:m="http://schemas.openxmlformats.org/officeDocument/2006/math">
                    <m:r>
                      <a:rPr lang="en-US" i="1">
                        <a:latin typeface="Cambria Math" panose="02040503050406030204" pitchFamily="18" charset="0"/>
                      </a:rPr>
                      <m:t>𝐶</m:t>
                    </m:r>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2</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𝑚</m:t>
                            </m:r>
                          </m:sub>
                        </m:sSub>
                      </m:e>
                    </m:d>
                  </m:oMath>
                </a14:m>
                <a:r>
                  <a:rPr lang="en-US" b="0" dirty="0" smtClean="0"/>
                  <a:t>.</a:t>
                </a:r>
              </a:p>
              <a:p>
                <a:pPr marL="0" lvl="1">
                  <a:spcBef>
                    <a:spcPts val="1200"/>
                  </a:spcBef>
                </a:pPr>
                <a:r>
                  <a:rPr lang="en-US" dirty="0" smtClean="0"/>
                  <a:t>	</a:t>
                </a:r>
                <a:r>
                  <a:rPr lang="en-US" dirty="0" err="1" smtClean="0"/>
                  <a:t>Đầu</a:t>
                </a:r>
                <a:r>
                  <a:rPr lang="en-US" dirty="0" smtClean="0"/>
                  <a:t> </a:t>
                </a:r>
                <a:r>
                  <a:rPr lang="en-US" dirty="0" err="1" smtClean="0"/>
                  <a:t>ra</a:t>
                </a:r>
                <a:r>
                  <a:rPr lang="en-US" dirty="0" smtClean="0"/>
                  <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r>
                      <a:rPr lang="en-US" i="1">
                        <a:latin typeface="Cambria Math" panose="02040503050406030204" pitchFamily="18" charset="0"/>
                      </a:rPr>
                      <m:t>)</m:t>
                    </m:r>
                  </m:oMath>
                </a14:m>
                <a:r>
                  <a:rPr lang="en-US" dirty="0" smtClean="0"/>
                  <a:t> và </a:t>
                </a:r>
                <a14:m>
                  <m:oMath xmlns:m="http://schemas.openxmlformats.org/officeDocument/2006/math">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e>
                    </m:d>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r>
                      <a:rPr lang="en-US" i="1">
                        <a:latin typeface="Cambria Math" panose="02040503050406030204" pitchFamily="18" charset="0"/>
                      </a:rPr>
                      <m:t>)</m:t>
                    </m:r>
                    <m:r>
                      <a:rPr lang="en-US" b="0" i="0" smtClean="0">
                        <a:latin typeface="Cambria Math" panose="02040503050406030204" pitchFamily="18" charset="0"/>
                      </a:rPr>
                      <m:t>.</m:t>
                    </m:r>
                  </m:oMath>
                </a14:m>
                <a:endParaRPr lang="en-US" dirty="0" smtClean="0"/>
              </a:p>
              <a:p>
                <a:pPr marL="0" lvl="1" algn="ctr">
                  <a:spcBef>
                    <a:spcPts val="1200"/>
                  </a:spcBef>
                </a:pP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𝑑𝑜𝑐</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e>
                        </m:d>
                        <m:r>
                          <a:rPr lang="en-US" i="1">
                            <a:latin typeface="Cambria Math" panose="02040503050406030204" pitchFamily="18" charset="0"/>
                          </a:rPr>
                          <m:t>+1</m:t>
                        </m:r>
                      </m:num>
                      <m:den>
                        <m:d>
                          <m:dPr>
                            <m:begChr m:val="|"/>
                            <m:endChr m:val="|"/>
                            <m:ctrlPr>
                              <a:rPr lang="en-US" i="1">
                                <a:latin typeface="Cambria Math" panose="02040503050406030204" pitchFamily="18" charset="0"/>
                              </a:rPr>
                            </m:ctrlPr>
                          </m:dPr>
                          <m:e>
                            <m:r>
                              <a:rPr lang="en-US" i="1">
                                <a:latin typeface="Cambria Math" panose="02040503050406030204" pitchFamily="18" charset="0"/>
                              </a:rPr>
                              <m:t>𝑡𝑜𝑡𝑎𝑙</m:t>
                            </m:r>
                            <m:r>
                              <a:rPr lang="en-US" i="1">
                                <a:latin typeface="Cambria Math" panose="02040503050406030204" pitchFamily="18" charset="0"/>
                              </a:rPr>
                              <m:t> </m:t>
                            </m:r>
                            <m:r>
                              <a:rPr lang="en-US" i="1">
                                <a:latin typeface="Cambria Math" panose="02040503050406030204" pitchFamily="18" charset="0"/>
                              </a:rPr>
                              <m:t>𝑑𝑜𝑐𝑠</m:t>
                            </m:r>
                          </m:e>
                        </m:d>
                        <m:r>
                          <a:rPr lang="en-US" i="1">
                            <a:latin typeface="Cambria Math" panose="02040503050406030204" pitchFamily="18" charset="0"/>
                          </a:rPr>
                          <m:t>+</m:t>
                        </m:r>
                        <m:r>
                          <a:rPr lang="en-US" i="1">
                            <a:latin typeface="Cambria Math" panose="02040503050406030204" pitchFamily="18" charset="0"/>
                          </a:rPr>
                          <m:t>𝑚</m:t>
                        </m:r>
                      </m:den>
                    </m:f>
                  </m:oMath>
                </a14:m>
                <a:r>
                  <a:rPr lang="en-US" dirty="0" smtClean="0"/>
                  <a:t>		</a:t>
                </a:r>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e>
                    </m:d>
                    <m:r>
                      <a:rPr lang="en-US" i="1">
                        <a:latin typeface="Cambria Math" panose="02040503050406030204" pitchFamily="18" charset="0"/>
                      </a:rPr>
                      <m:t>=</m:t>
                    </m:r>
                    <m:f>
                      <m:fPr>
                        <m:ctrlPr>
                          <a:rPr lang="en-US" i="1">
                            <a:latin typeface="Cambria Math" panose="02040503050406030204" pitchFamily="18" charset="0"/>
                          </a:rPr>
                        </m:ctrlPr>
                      </m:fPr>
                      <m:num>
                        <m:nary>
                          <m:naryPr>
                            <m:chr m:val="∑"/>
                            <m:limLoc m:val="subSup"/>
                            <m:supHide m:val="on"/>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𝑑𝑜𝑐</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sub>
                          <m:sup/>
                          <m:e>
                            <m:r>
                              <a:rPr lang="en-US" i="1">
                                <a:latin typeface="Cambria Math" panose="02040503050406030204" pitchFamily="18" charset="0"/>
                              </a:rPr>
                              <m:t>𝑡𝑓𝑖𝑑𝑓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r>
                              <a:rPr lang="en-US" i="1">
                                <a:latin typeface="Cambria Math" panose="02040503050406030204" pitchFamily="18" charset="0"/>
                              </a:rPr>
                              <m:t>, </m:t>
                            </m:r>
                            <m:r>
                              <a:rPr lang="en-US" i="1">
                                <a:latin typeface="Cambria Math" panose="02040503050406030204" pitchFamily="18" charset="0"/>
                              </a:rPr>
                              <m:t>𝑗</m:t>
                            </m:r>
                            <m:r>
                              <a:rPr lang="en-US" i="1">
                                <a:latin typeface="Cambria Math" panose="02040503050406030204" pitchFamily="18" charset="0"/>
                              </a:rPr>
                              <m:t>)</m:t>
                            </m:r>
                          </m:e>
                        </m:nary>
                        <m:r>
                          <a:rPr lang="en-US" i="1">
                            <a:latin typeface="Cambria Math" panose="02040503050406030204" pitchFamily="18" charset="0"/>
                          </a:rPr>
                          <m:t>+1</m:t>
                        </m:r>
                      </m:num>
                      <m:den>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𝑑𝑜𝑐</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sub>
                            </m:sSub>
                          </m:sub>
                          <m:sup/>
                          <m:e>
                            <m:r>
                              <a:rPr lang="en-US" i="1">
                                <a:latin typeface="Cambria Math" panose="02040503050406030204" pitchFamily="18" charset="0"/>
                              </a:rPr>
                              <m:t>𝑇𝐹</m:t>
                            </m:r>
                            <m:r>
                              <a:rPr lang="en-US" i="1">
                                <a:latin typeface="Cambria Math" panose="02040503050406030204" pitchFamily="18" charset="0"/>
                              </a:rPr>
                              <m:t>−</m:t>
                            </m:r>
                            <m:r>
                              <a:rPr lang="en-US" i="1">
                                <a:latin typeface="Cambria Math" panose="02040503050406030204" pitchFamily="18" charset="0"/>
                              </a:rPr>
                              <m:t>𝐼𝐷𝐹</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ổ</m:t>
                            </m:r>
                            <m:r>
                              <a:rPr lang="en-US" i="1">
                                <a:latin typeface="Cambria Math" panose="02040503050406030204" pitchFamily="18" charset="0"/>
                              </a:rPr>
                              <m:t>𝑛𝑔</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m:t>
                            </m:r>
                          </m:e>
                        </m:nary>
                        <m:r>
                          <a:rPr lang="en-US" i="1">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𝑉</m:t>
                            </m:r>
                          </m:e>
                        </m:d>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98937"/>
                <a:ext cx="10515600" cy="4351338"/>
              </a:xfrm>
              <a:blipFill>
                <a:blip r:embed="rId3"/>
                <a:stretch>
                  <a:fillRect l="-986" t="-1543" r="-870"/>
                </a:stretch>
              </a:blipFill>
            </p:spPr>
            <p:txBody>
              <a:bodyPr/>
              <a:lstStyle/>
              <a:p>
                <a:r>
                  <a:rPr lang="en-US">
                    <a:noFill/>
                  </a:rPr>
                  <a:t> </a:t>
                </a:r>
              </a:p>
            </p:txBody>
          </p:sp>
        </mc:Fallback>
      </mc:AlternateContent>
    </p:spTree>
    <p:extLst>
      <p:ext uri="{BB962C8B-B14F-4D97-AF65-F5344CB8AC3E}">
        <p14:creationId xmlns:p14="http://schemas.microsoft.com/office/powerpoint/2010/main" val="191033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25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up)">
                                      <p:cBhvr>
                                        <p:cTn id="15" dur="25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up)">
                                      <p:cBhvr>
                                        <p:cTn id="20" dur="25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up)">
                                      <p:cBhvr>
                                        <p:cTn id="25" dur="25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up)">
                                      <p:cBhvr>
                                        <p:cTn id="30" dur="25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wipe(up)">
                                      <p:cBhvr>
                                        <p:cTn id="35" dur="250"/>
                                        <p:tgtEl>
                                          <p:spTgt spid="3">
                                            <p:txEl>
                                              <p:pRg st="4" end="4"/>
                                            </p:txEl>
                                          </p:spTgt>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wipe(up)">
                                      <p:cBhvr>
                                        <p:cTn id="38" dur="2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8545"/>
            <a:ext cx="10515600" cy="1339023"/>
          </a:xfrm>
        </p:spPr>
        <p:txBody>
          <a:bodyPr>
            <a:normAutofit/>
          </a:bodyPr>
          <a:lstStyle/>
          <a:p>
            <a:r>
              <a:rPr lang="en-US" sz="4000" dirty="0" smtClean="0"/>
              <a:t>3. </a:t>
            </a:r>
            <a:r>
              <a:rPr lang="en-US" sz="4000" dirty="0" err="1" smtClean="0"/>
              <a:t>Quy</a:t>
            </a:r>
            <a:r>
              <a:rPr lang="en-US" sz="4000" dirty="0" smtClean="0"/>
              <a:t> </a:t>
            </a:r>
            <a:r>
              <a:rPr lang="en-US" sz="4000" dirty="0" err="1"/>
              <a:t>trình</a:t>
            </a:r>
            <a:r>
              <a:rPr lang="en-US" sz="4000" dirty="0"/>
              <a:t> </a:t>
            </a:r>
            <a:r>
              <a:rPr lang="en-US" sz="4000" dirty="0" err="1"/>
              <a:t>thực</a:t>
            </a:r>
            <a:r>
              <a:rPr lang="en-US" sz="4000" dirty="0"/>
              <a:t> </a:t>
            </a:r>
            <a:r>
              <a:rPr lang="en-US" sz="4000" dirty="0" err="1"/>
              <a:t>hiện</a:t>
            </a:r>
            <a:r>
              <a:rPr lang="en-US" sz="4000" dirty="0"/>
              <a:t> </a:t>
            </a:r>
            <a:r>
              <a:rPr lang="en-US" sz="4000" dirty="0" err="1"/>
              <a:t>bài</a:t>
            </a:r>
            <a:r>
              <a:rPr lang="en-US" sz="4000" dirty="0"/>
              <a:t> </a:t>
            </a:r>
            <a:r>
              <a:rPr lang="en-US" sz="4000" dirty="0" err="1" smtClean="0"/>
              <a:t>toán</a:t>
            </a:r>
            <a:endParaRPr lang="en-US" dirty="0"/>
          </a:p>
        </p:txBody>
      </p:sp>
      <p:sp>
        <p:nvSpPr>
          <p:cNvPr id="26" name="TextBox 25"/>
          <p:cNvSpPr txBox="1"/>
          <p:nvPr/>
        </p:nvSpPr>
        <p:spPr>
          <a:xfrm>
            <a:off x="838200" y="1215958"/>
            <a:ext cx="5022273" cy="523220"/>
          </a:xfrm>
          <a:prstGeom prst="rect">
            <a:avLst/>
          </a:prstGeom>
          <a:noFill/>
        </p:spPr>
        <p:txBody>
          <a:bodyPr wrap="square" rtlCol="0">
            <a:spAutoFit/>
          </a:bodyPr>
          <a:lstStyle/>
          <a:p>
            <a:r>
              <a:rPr lang="en-US" sz="2800" dirty="0" err="1" smtClean="0">
                <a:solidFill>
                  <a:srgbClr val="FF0000"/>
                </a:solidFill>
                <a:latin typeface="Readex Pro" panose="020B0604020202020204" charset="-78"/>
                <a:cs typeface="Readex Pro" panose="020B0604020202020204" charset="-78"/>
              </a:rPr>
              <a:t>Bước</a:t>
            </a:r>
            <a:r>
              <a:rPr lang="en-US" sz="2800" dirty="0" smtClean="0">
                <a:solidFill>
                  <a:srgbClr val="FF0000"/>
                </a:solidFill>
                <a:latin typeface="Readex Pro" panose="020B0604020202020204" charset="-78"/>
                <a:cs typeface="Readex Pro" panose="020B0604020202020204" charset="-78"/>
              </a:rPr>
              <a:t> 4: </a:t>
            </a:r>
            <a:r>
              <a:rPr lang="en-US" sz="2800" dirty="0" err="1" smtClean="0">
                <a:solidFill>
                  <a:srgbClr val="FF0000"/>
                </a:solidFill>
                <a:latin typeface="Readex Pro" panose="020B0604020202020204" charset="-78"/>
                <a:cs typeface="Readex Pro" panose="020B0604020202020204" charset="-78"/>
              </a:rPr>
              <a:t>Huấn</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luyện</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mô</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hình</a:t>
            </a:r>
            <a:endParaRPr lang="en-US" sz="2800" dirty="0">
              <a:solidFill>
                <a:srgbClr val="FF0000"/>
              </a:solidFill>
              <a:latin typeface="Readex Pro" panose="020B0604020202020204" charset="-78"/>
              <a:cs typeface="Readex Pro" panose="020B0604020202020204" charset="-78"/>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98936"/>
                <a:ext cx="10515600" cy="4751245"/>
              </a:xfrm>
            </p:spPr>
            <p:txBody>
              <a:bodyPr>
                <a:noAutofit/>
              </a:bodyPr>
              <a:lstStyle/>
              <a:p>
                <a:pPr marL="342900" lvl="1" indent="-342900">
                  <a:spcBef>
                    <a:spcPts val="1200"/>
                  </a:spcBef>
                  <a:buFontTx/>
                  <a:buChar char="-"/>
                </a:pPr>
                <a:r>
                  <a:rPr lang="en-US" dirty="0" smtClean="0"/>
                  <a:t>Giai </a:t>
                </a:r>
                <a:r>
                  <a:rPr lang="en-US" dirty="0" err="1" smtClean="0"/>
                  <a:t>đoạn</a:t>
                </a:r>
                <a:r>
                  <a:rPr lang="en-US" dirty="0" smtClean="0"/>
                  <a:t> </a:t>
                </a:r>
                <a:r>
                  <a:rPr lang="en-US" dirty="0" err="1" smtClean="0"/>
                  <a:t>phân</a:t>
                </a:r>
                <a:r>
                  <a:rPr lang="en-US" dirty="0" smtClean="0"/>
                  <a:t> </a:t>
                </a:r>
                <a:r>
                  <a:rPr lang="en-US" dirty="0" err="1" smtClean="0"/>
                  <a:t>lớp</a:t>
                </a:r>
                <a:r>
                  <a:rPr lang="en-US" dirty="0" smtClean="0"/>
                  <a:t>:</a:t>
                </a:r>
              </a:p>
              <a:p>
                <a:pPr marL="0" lvl="1">
                  <a:spcBef>
                    <a:spcPts val="1200"/>
                  </a:spcBef>
                </a:pPr>
                <a:r>
                  <a:rPr lang="en-US" dirty="0"/>
                  <a:t>	</a:t>
                </a:r>
                <a:r>
                  <a:rPr lang="en-US" dirty="0" err="1" smtClean="0"/>
                  <a:t>Đầu</a:t>
                </a:r>
                <a:r>
                  <a:rPr lang="en-US" dirty="0" smtClean="0"/>
                  <a:t> </a:t>
                </a:r>
                <a:r>
                  <a:rPr lang="en-US" dirty="0" err="1" smtClean="0"/>
                  <a:t>vào</a:t>
                </a:r>
                <a:r>
                  <a:rPr lang="en-US" dirty="0" smtClean="0"/>
                  <a:t>: </a:t>
                </a:r>
              </a:p>
              <a:p>
                <a:pPr marL="0" lvl="1">
                  <a:spcBef>
                    <a:spcPts val="1200"/>
                  </a:spcBef>
                </a:pPr>
                <a:r>
                  <a:rPr lang="en-US" dirty="0"/>
                  <a:t>	</a:t>
                </a:r>
                <a:r>
                  <a:rPr lang="en-US" dirty="0" smtClean="0"/>
                  <a:t>	Vector </a:t>
                </a:r>
                <a:r>
                  <a:rPr lang="en-US" dirty="0" err="1"/>
                  <a:t>đặc</a:t>
                </a:r>
                <a:r>
                  <a:rPr lang="en-US" dirty="0"/>
                  <a:t> </a:t>
                </a:r>
                <a:r>
                  <a:rPr lang="en-US" dirty="0" err="1"/>
                  <a:t>trưng</a:t>
                </a:r>
                <a:r>
                  <a:rPr lang="en-US" dirty="0"/>
                  <a:t> TF-IDF </a:t>
                </a:r>
                <a:r>
                  <a:rPr lang="en-US" dirty="0" err="1"/>
                  <a:t>của</a:t>
                </a:r>
                <a:r>
                  <a:rPr lang="en-US" dirty="0"/>
                  <a:t> </a:t>
                </a:r>
                <a:r>
                  <a:rPr lang="en-US" dirty="0" err="1"/>
                  <a:t>văn</a:t>
                </a:r>
                <a:r>
                  <a:rPr lang="en-US" dirty="0"/>
                  <a:t> </a:t>
                </a:r>
                <a:r>
                  <a:rPr lang="en-US" dirty="0" err="1"/>
                  <a:t>bản</a:t>
                </a:r>
                <a:r>
                  <a:rPr lang="en-US" dirty="0"/>
                  <a:t> </a:t>
                </a:r>
                <a:r>
                  <a:rPr lang="en-US" dirty="0" err="1"/>
                  <a:t>cần</a:t>
                </a:r>
                <a:r>
                  <a:rPr lang="en-US" dirty="0"/>
                  <a:t> </a:t>
                </a:r>
                <a:r>
                  <a:rPr lang="en-US" dirty="0" err="1"/>
                  <a:t>phân</a:t>
                </a:r>
                <a:r>
                  <a:rPr lang="en-US" dirty="0"/>
                  <a:t> </a:t>
                </a:r>
                <a:r>
                  <a:rPr lang="en-US" dirty="0" err="1" smtClean="0"/>
                  <a:t>lớp</a:t>
                </a:r>
                <a:r>
                  <a:rPr lang="en-US" dirty="0" smtClean="0"/>
                  <a:t>.</a:t>
                </a:r>
              </a:p>
              <a:p>
                <a:pPr marL="0" lvl="1">
                  <a:spcBef>
                    <a:spcPts val="1200"/>
                  </a:spcBef>
                </a:pPr>
                <a:r>
                  <a:rPr lang="en-US" dirty="0"/>
                  <a:t>	</a:t>
                </a:r>
                <a:r>
                  <a:rPr lang="en-US" dirty="0" smtClean="0"/>
                  <a:t>	</a:t>
                </a:r>
                <a:r>
                  <a:rPr lang="en-US" dirty="0" err="1"/>
                  <a:t>C</a:t>
                </a:r>
                <a:r>
                  <a:rPr lang="en-US" dirty="0" err="1" smtClean="0"/>
                  <a:t>ác</a:t>
                </a:r>
                <a:r>
                  <a:rPr lang="en-US" dirty="0" smtClean="0"/>
                  <a:t> </a:t>
                </a:r>
                <a:r>
                  <a:rPr lang="en-US" dirty="0" err="1"/>
                  <a:t>giá</a:t>
                </a:r>
                <a:r>
                  <a:rPr lang="en-US" dirty="0"/>
                  <a:t> </a:t>
                </a:r>
                <a:r>
                  <a:rPr lang="en-US" dirty="0" err="1"/>
                  <a:t>trị</a:t>
                </a:r>
                <a:r>
                  <a:rPr lang="en-US" dirty="0"/>
                  <a:t> </a:t>
                </a:r>
                <a:r>
                  <a:rPr lang="en-US" dirty="0" err="1"/>
                  <a:t>xác</a:t>
                </a:r>
                <a:r>
                  <a:rPr lang="en-US" dirty="0"/>
                  <a:t> </a:t>
                </a:r>
                <a:r>
                  <a:rPr lang="en-US" dirty="0" err="1"/>
                  <a:t>suất</a:t>
                </a:r>
                <a:r>
                  <a:rPr lang="en-US" dirty="0"/>
                  <a:t>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r>
                      <a:rPr lang="en-US" i="1">
                        <a:latin typeface="Cambria Math" panose="02040503050406030204" pitchFamily="18" charset="0"/>
                      </a:rPr>
                      <m:t>)</m:t>
                    </m:r>
                  </m:oMath>
                </a14:m>
                <a:r>
                  <a:rPr lang="en-US" dirty="0"/>
                  <a:t> </a:t>
                </a:r>
                <a:r>
                  <a:rPr lang="en-US" dirty="0" err="1"/>
                  <a:t>và</a:t>
                </a:r>
                <a:r>
                  <a:rPr lang="en-US" dirty="0"/>
                  <a:t> </a:t>
                </a:r>
                <a14:m>
                  <m:oMath xmlns:m="http://schemas.openxmlformats.org/officeDocument/2006/math">
                    <m:r>
                      <a:rPr lang="en-US" i="1">
                        <a:latin typeface="Cambria Math" panose="02040503050406030204" pitchFamily="18" charset="0"/>
                      </a:rPr>
                      <m:t>𝑃</m:t>
                    </m:r>
                    <m:d>
                      <m:dPr>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e>
                    </m:d>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r>
                      <a:rPr lang="en-US" i="1">
                        <a:latin typeface="Cambria Math" panose="02040503050406030204" pitchFamily="18" charset="0"/>
                      </a:rPr>
                      <m:t>)</m:t>
                    </m:r>
                  </m:oMath>
                </a14:m>
                <a:r>
                  <a:rPr lang="en-US" dirty="0"/>
                  <a:t>.</a:t>
                </a:r>
                <a:endParaRPr lang="en-US" b="0" dirty="0" smtClean="0"/>
              </a:p>
              <a:p>
                <a:pPr marL="0" lvl="1">
                  <a:spcBef>
                    <a:spcPts val="1200"/>
                  </a:spcBef>
                </a:pPr>
                <a:r>
                  <a:rPr lang="en-US" dirty="0" smtClean="0"/>
                  <a:t>	</a:t>
                </a:r>
                <a:r>
                  <a:rPr lang="en-US" dirty="0" err="1" smtClean="0"/>
                  <a:t>Đầu</a:t>
                </a:r>
                <a:r>
                  <a:rPr lang="en-US" dirty="0" smtClean="0"/>
                  <a:t> </a:t>
                </a:r>
                <a:r>
                  <a:rPr lang="en-US" dirty="0" err="1" smtClean="0"/>
                  <a:t>ra</a:t>
                </a:r>
                <a:r>
                  <a:rPr lang="en-US" dirty="0" smtClean="0"/>
                  <a:t>: </a:t>
                </a:r>
                <a:r>
                  <a:rPr lang="en-US" dirty="0" err="1"/>
                  <a:t>Nhãn</a:t>
                </a:r>
                <a:r>
                  <a:rPr lang="en-US" dirty="0"/>
                  <a:t>/</a:t>
                </a:r>
                <a:r>
                  <a:rPr lang="en-US" dirty="0" err="1"/>
                  <a:t>lớp</a:t>
                </a:r>
                <a:r>
                  <a:rPr lang="en-US" dirty="0"/>
                  <a:t> </a:t>
                </a:r>
                <a:r>
                  <a:rPr lang="en-US" dirty="0" err="1"/>
                  <a:t>của</a:t>
                </a:r>
                <a:r>
                  <a:rPr lang="en-US" dirty="0"/>
                  <a:t> </a:t>
                </a:r>
                <a:r>
                  <a:rPr lang="en-US" dirty="0" err="1"/>
                  <a:t>văn</a:t>
                </a:r>
                <a:r>
                  <a:rPr lang="en-US" dirty="0"/>
                  <a:t> </a:t>
                </a:r>
                <a:r>
                  <a:rPr lang="en-US" dirty="0" err="1"/>
                  <a:t>bản</a:t>
                </a:r>
                <a:r>
                  <a:rPr lang="en-US" dirty="0"/>
                  <a:t> </a:t>
                </a:r>
                <a:r>
                  <a:rPr lang="en-US" dirty="0" err="1"/>
                  <a:t>cần</a:t>
                </a:r>
                <a:r>
                  <a:rPr lang="en-US" dirty="0"/>
                  <a:t> </a:t>
                </a:r>
                <a:r>
                  <a:rPr lang="en-US" dirty="0" err="1"/>
                  <a:t>phân</a:t>
                </a:r>
                <a:r>
                  <a:rPr lang="en-US" dirty="0"/>
                  <a:t> </a:t>
                </a:r>
                <a:r>
                  <a:rPr lang="en-US" dirty="0" err="1" smtClean="0"/>
                  <a:t>loại</a:t>
                </a:r>
                <a:r>
                  <a:rPr lang="en-US" dirty="0" smtClean="0"/>
                  <a:t>.</a:t>
                </a:r>
              </a:p>
              <a:p>
                <a:pPr marL="0" lvl="1">
                  <a:spcBef>
                    <a:spcPts val="1200"/>
                  </a:spcBef>
                </a:pPr>
                <a:r>
                  <a:rPr lang="en-US" dirty="0"/>
                  <a:t>	</a:t>
                </a:r>
                <a:r>
                  <a:rPr lang="en-US" dirty="0" err="1" smtClean="0"/>
                  <a:t>Công</a:t>
                </a:r>
                <a:r>
                  <a:rPr lang="en-US" dirty="0" smtClean="0"/>
                  <a:t> </a:t>
                </a:r>
                <a:r>
                  <a:rPr lang="en-US" dirty="0" err="1" smtClean="0"/>
                  <a:t>thức</a:t>
                </a:r>
                <a:r>
                  <a:rPr lang="en-US" dirty="0" smtClean="0"/>
                  <a:t> </a:t>
                </a:r>
                <a:r>
                  <a:rPr lang="en-US" dirty="0" err="1" smtClean="0"/>
                  <a:t>xác</a:t>
                </a:r>
                <a:r>
                  <a:rPr lang="en-US" dirty="0" smtClean="0"/>
                  <a:t> </a:t>
                </a:r>
                <a:r>
                  <a:rPr lang="en-US" dirty="0" err="1" smtClean="0"/>
                  <a:t>suất</a:t>
                </a:r>
                <a:r>
                  <a:rPr lang="en-US" dirty="0" smtClean="0"/>
                  <a:t> </a:t>
                </a:r>
                <a:r>
                  <a:rPr lang="en-US" dirty="0" err="1" smtClean="0"/>
                  <a:t>hậu</a:t>
                </a:r>
                <a:r>
                  <a:rPr lang="en-US" dirty="0" smtClean="0"/>
                  <a:t> </a:t>
                </a:r>
                <a:r>
                  <a:rPr lang="en-US" dirty="0" err="1" smtClean="0"/>
                  <a:t>nghiệm</a:t>
                </a:r>
                <a:r>
                  <a:rPr lang="en-US" dirty="0" smtClean="0"/>
                  <a:t>:</a:t>
                </a:r>
              </a:p>
              <a:p>
                <a:pPr marL="0" lvl="1">
                  <a:spcBef>
                    <a:spcPts val="1200"/>
                  </a:spcBef>
                </a:pPr>
                <a:r>
                  <a:rPr lang="en-US" dirty="0"/>
                  <a:t>	</a:t>
                </a:r>
                <a:r>
                  <a:rPr lang="en-US" dirty="0" smtClean="0"/>
                  <a:t>	</a:t>
                </a:r>
                <a14:m>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e>
                          <m:e>
                            <m:r>
                              <a:rPr lang="en-US" i="1">
                                <a:latin typeface="Cambria Math" panose="02040503050406030204" pitchFamily="18" charset="0"/>
                              </a:rPr>
                              <m:t>𝑋</m:t>
                            </m:r>
                          </m:e>
                        </m:d>
                        <m:r>
                          <a:rPr lang="en-US" i="1">
                            <a:latin typeface="Cambria Math" panose="02040503050406030204" pitchFamily="18" charset="0"/>
                          </a:rPr>
                          <m:t>= </m:t>
                        </m:r>
                      </m:e>
                    </m:func>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e>
                        </m:d>
                        <m:r>
                          <a:rPr lang="en-US" i="1">
                            <a:latin typeface="Cambria Math" panose="02040503050406030204" pitchFamily="18" charset="0"/>
                          </a:rPr>
                          <m:t>+ </m:t>
                        </m:r>
                      </m:e>
                    </m:func>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𝑁</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𝑘</m:t>
                                    </m:r>
                                  </m:sub>
                                </m:sSub>
                              </m:e>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e>
                            </m:d>
                          </m:e>
                        </m:func>
                      </m:e>
                    </m:nary>
                  </m:oMath>
                </a14:m>
                <a:endParaRPr lang="en-US" dirty="0" smtClean="0"/>
              </a:p>
              <a:p>
                <a:pPr marL="0" lvl="1">
                  <a:spcBef>
                    <a:spcPts val="1200"/>
                  </a:spcBef>
                </a:pPr>
                <a:r>
                  <a:rPr lang="en-US" dirty="0"/>
                  <a:t>	</a:t>
                </a:r>
                <a:r>
                  <a:rPr lang="en-US" dirty="0" err="1" smtClean="0"/>
                  <a:t>Lớp</a:t>
                </a:r>
                <a:r>
                  <a:rPr lang="en-US" dirty="0" smtClean="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a14:m>
                <a:r>
                  <a:rPr lang="en-US" dirty="0" smtClean="0"/>
                  <a:t> </a:t>
                </a:r>
                <a:r>
                  <a:rPr lang="en-US" dirty="0" err="1" smtClean="0"/>
                  <a:t>sẽ</a:t>
                </a:r>
                <a:r>
                  <a:rPr lang="en-US" dirty="0" smtClean="0"/>
                  <a:t> </a:t>
                </a:r>
                <a:r>
                  <a:rPr lang="en-US" dirty="0" err="1" smtClean="0"/>
                  <a:t>được</a:t>
                </a:r>
                <a:r>
                  <a:rPr lang="en-US" dirty="0" smtClean="0"/>
                  <a:t> </a:t>
                </a:r>
                <a:r>
                  <a:rPr lang="en-US" dirty="0" err="1" smtClean="0"/>
                  <a:t>chọn</a:t>
                </a:r>
                <a:r>
                  <a:rPr lang="en-US" dirty="0" smtClean="0"/>
                  <a:t> </a:t>
                </a:r>
                <a:r>
                  <a:rPr lang="en-US" dirty="0" err="1" smtClean="0"/>
                  <a:t>phải</a:t>
                </a:r>
                <a:r>
                  <a:rPr lang="en-US" dirty="0" smtClean="0"/>
                  <a:t> </a:t>
                </a:r>
                <a:r>
                  <a:rPr lang="en-US" dirty="0" err="1" smtClean="0"/>
                  <a:t>có</a:t>
                </a:r>
                <a:r>
                  <a:rPr lang="en-US" dirty="0" smtClean="0"/>
                  <a:t> </a:t>
                </a:r>
                <a:r>
                  <a:rPr lang="en-US" dirty="0" err="1" smtClean="0"/>
                  <a:t>xác</a:t>
                </a:r>
                <a:r>
                  <a:rPr lang="en-US" dirty="0" smtClean="0"/>
                  <a:t> </a:t>
                </a:r>
                <a:r>
                  <a:rPr lang="en-US" dirty="0" err="1" smtClean="0"/>
                  <a:t>suất</a:t>
                </a:r>
                <a:r>
                  <a:rPr lang="en-US" dirty="0" smtClean="0"/>
                  <a:t> </a:t>
                </a:r>
                <a:r>
                  <a:rPr lang="en-US" dirty="0" err="1" smtClean="0"/>
                  <a:t>hậu</a:t>
                </a:r>
                <a:r>
                  <a:rPr lang="en-US" dirty="0" smtClean="0"/>
                  <a:t> </a:t>
                </a:r>
                <a:r>
                  <a:rPr lang="en-US" dirty="0" err="1" smtClean="0"/>
                  <a:t>nghiệm</a:t>
                </a:r>
                <a:r>
                  <a:rPr lang="en-US" dirty="0" smtClean="0"/>
                  <a:t> </a:t>
                </a:r>
                <a:r>
                  <a:rPr lang="en-US" dirty="0" err="1" smtClean="0"/>
                  <a:t>lớn</a:t>
                </a:r>
                <a:r>
                  <a:rPr lang="en-US" dirty="0" smtClean="0"/>
                  <a:t> </a:t>
                </a:r>
                <a:r>
                  <a:rPr lang="en-US" dirty="0" err="1" smtClean="0"/>
                  <a:t>nhất</a:t>
                </a:r>
                <a:r>
                  <a:rPr lang="en-US" dirty="0" smtClean="0"/>
                  <a:t>:</a:t>
                </a:r>
              </a:p>
              <a:p>
                <a:pPr marL="0" lvl="1">
                  <a:spcBef>
                    <a:spcPts val="1200"/>
                  </a:spcBef>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𝐶</m:t>
                          </m:r>
                        </m:e>
                      </m:acc>
                      <m:r>
                        <a:rPr lang="en-US" i="1">
                          <a:latin typeface="Cambria Math" panose="02040503050406030204" pitchFamily="18" charset="0"/>
                        </a:rPr>
                        <m:t>=</m:t>
                      </m:r>
                      <m:r>
                        <a:rPr lang="en-US" i="1">
                          <a:latin typeface="Cambria Math" panose="02040503050406030204" pitchFamily="18" charset="0"/>
                        </a:rPr>
                        <m:t>𝑎𝑟𝑔</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lim>
                          </m:limLow>
                        </m:fName>
                        <m:e>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e>
                      </m:func>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98936"/>
                <a:ext cx="10515600" cy="4751245"/>
              </a:xfrm>
              <a:blipFill>
                <a:blip r:embed="rId3"/>
                <a:stretch>
                  <a:fillRect l="-986" t="-1412"/>
                </a:stretch>
              </a:blipFill>
            </p:spPr>
            <p:txBody>
              <a:bodyPr/>
              <a:lstStyle/>
              <a:p>
                <a:r>
                  <a:rPr lang="en-US">
                    <a:noFill/>
                  </a:rPr>
                  <a:t> </a:t>
                </a:r>
              </a:p>
            </p:txBody>
          </p:sp>
        </mc:Fallback>
      </mc:AlternateContent>
    </p:spTree>
    <p:extLst>
      <p:ext uri="{BB962C8B-B14F-4D97-AF65-F5344CB8AC3E}">
        <p14:creationId xmlns:p14="http://schemas.microsoft.com/office/powerpoint/2010/main" val="350883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1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up)">
                                      <p:cBhvr>
                                        <p:cTn id="15" dur="25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up)">
                                      <p:cBhvr>
                                        <p:cTn id="20" dur="25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up)">
                                      <p:cBhvr>
                                        <p:cTn id="25" dur="25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up)">
                                      <p:cBhvr>
                                        <p:cTn id="30" dur="25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wipe(up)">
                                      <p:cBhvr>
                                        <p:cTn id="35" dur="25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wipe(up)">
                                      <p:cBhvr>
                                        <p:cTn id="40" dur="25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wipe(up)">
                                      <p:cBhvr>
                                        <p:cTn id="45" dur="250"/>
                                        <p:tgtEl>
                                          <p:spTgt spid="3">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Effect transition="in" filter="wipe(up)">
                                      <p:cBhvr>
                                        <p:cTn id="50" dur="250"/>
                                        <p:tgtEl>
                                          <p:spTgt spid="3">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wipe(up)">
                                      <p:cBhvr>
                                        <p:cTn id="55" dur="25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8545"/>
            <a:ext cx="10515600" cy="1339023"/>
          </a:xfrm>
        </p:spPr>
        <p:txBody>
          <a:bodyPr>
            <a:normAutofit/>
          </a:bodyPr>
          <a:lstStyle/>
          <a:p>
            <a:r>
              <a:rPr lang="en-US" sz="4000" dirty="0" smtClean="0"/>
              <a:t>3. </a:t>
            </a:r>
            <a:r>
              <a:rPr lang="en-US" sz="4000" dirty="0" err="1" smtClean="0"/>
              <a:t>Quy</a:t>
            </a:r>
            <a:r>
              <a:rPr lang="en-US" sz="4000" dirty="0" smtClean="0"/>
              <a:t> </a:t>
            </a:r>
            <a:r>
              <a:rPr lang="en-US" sz="4000" dirty="0" err="1"/>
              <a:t>trình</a:t>
            </a:r>
            <a:r>
              <a:rPr lang="en-US" sz="4000" dirty="0"/>
              <a:t> </a:t>
            </a:r>
            <a:r>
              <a:rPr lang="en-US" sz="4000" dirty="0" err="1"/>
              <a:t>thực</a:t>
            </a:r>
            <a:r>
              <a:rPr lang="en-US" sz="4000" dirty="0"/>
              <a:t> </a:t>
            </a:r>
            <a:r>
              <a:rPr lang="en-US" sz="4000" dirty="0" err="1"/>
              <a:t>hiện</a:t>
            </a:r>
            <a:r>
              <a:rPr lang="en-US" sz="4000" dirty="0"/>
              <a:t> </a:t>
            </a:r>
            <a:r>
              <a:rPr lang="en-US" sz="4000" dirty="0" err="1"/>
              <a:t>bài</a:t>
            </a:r>
            <a:r>
              <a:rPr lang="en-US" sz="4000" dirty="0"/>
              <a:t> </a:t>
            </a:r>
            <a:r>
              <a:rPr lang="en-US" sz="4000" dirty="0" err="1" smtClean="0"/>
              <a:t>toán</a:t>
            </a:r>
            <a:endParaRPr lang="en-US" dirty="0"/>
          </a:p>
        </p:txBody>
      </p:sp>
      <p:sp>
        <p:nvSpPr>
          <p:cNvPr id="26" name="TextBox 25"/>
          <p:cNvSpPr txBox="1"/>
          <p:nvPr/>
        </p:nvSpPr>
        <p:spPr>
          <a:xfrm>
            <a:off x="838200" y="1038982"/>
            <a:ext cx="5022273" cy="523220"/>
          </a:xfrm>
          <a:prstGeom prst="rect">
            <a:avLst/>
          </a:prstGeom>
          <a:noFill/>
        </p:spPr>
        <p:txBody>
          <a:bodyPr wrap="square" rtlCol="0">
            <a:spAutoFit/>
          </a:bodyPr>
          <a:lstStyle/>
          <a:p>
            <a:r>
              <a:rPr lang="en-US" sz="2800" dirty="0" err="1" smtClean="0">
                <a:solidFill>
                  <a:srgbClr val="FF0000"/>
                </a:solidFill>
                <a:latin typeface="Readex Pro" panose="020B0604020202020204" charset="-78"/>
                <a:cs typeface="Readex Pro" panose="020B0604020202020204" charset="-78"/>
              </a:rPr>
              <a:t>Bước</a:t>
            </a:r>
            <a:r>
              <a:rPr lang="en-US" sz="2800" dirty="0" smtClean="0">
                <a:solidFill>
                  <a:srgbClr val="FF0000"/>
                </a:solidFill>
                <a:latin typeface="Readex Pro" panose="020B0604020202020204" charset="-78"/>
                <a:cs typeface="Readex Pro" panose="020B0604020202020204" charset="-78"/>
              </a:rPr>
              <a:t> 4: </a:t>
            </a:r>
            <a:r>
              <a:rPr lang="en-US" sz="2800" dirty="0" err="1" smtClean="0">
                <a:solidFill>
                  <a:srgbClr val="FF0000"/>
                </a:solidFill>
                <a:latin typeface="Readex Pro" panose="020B0604020202020204" charset="-78"/>
                <a:cs typeface="Readex Pro" panose="020B0604020202020204" charset="-78"/>
              </a:rPr>
              <a:t>Huấn</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luyện</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mô</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hình</a:t>
            </a:r>
            <a:endParaRPr lang="en-US" sz="2800" dirty="0">
              <a:solidFill>
                <a:srgbClr val="FF0000"/>
              </a:solidFill>
              <a:latin typeface="Readex Pro" panose="020B0604020202020204" charset="-78"/>
              <a:cs typeface="Readex Pro" panose="020B0604020202020204" charset="-78"/>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484524921"/>
              </p:ext>
            </p:extLst>
          </p:nvPr>
        </p:nvGraphicFramePr>
        <p:xfrm>
          <a:off x="1047137" y="1635942"/>
          <a:ext cx="10515597" cy="4437791"/>
        </p:xfrm>
        <a:graphic>
          <a:graphicData uri="http://schemas.openxmlformats.org/drawingml/2006/table">
            <a:tbl>
              <a:tblPr firstRow="1" firstCol="1" bandRow="1"/>
              <a:tblGrid>
                <a:gridCol w="2344992">
                  <a:extLst>
                    <a:ext uri="{9D8B030D-6E8A-4147-A177-3AD203B41FA5}">
                      <a16:colId xmlns:a16="http://schemas.microsoft.com/office/drawing/2014/main" val="1202077739"/>
                    </a:ext>
                  </a:extLst>
                </a:gridCol>
                <a:gridCol w="1784555">
                  <a:extLst>
                    <a:ext uri="{9D8B030D-6E8A-4147-A177-3AD203B41FA5}">
                      <a16:colId xmlns:a16="http://schemas.microsoft.com/office/drawing/2014/main" val="1607894075"/>
                    </a:ext>
                  </a:extLst>
                </a:gridCol>
                <a:gridCol w="1622322">
                  <a:extLst>
                    <a:ext uri="{9D8B030D-6E8A-4147-A177-3AD203B41FA5}">
                      <a16:colId xmlns:a16="http://schemas.microsoft.com/office/drawing/2014/main" val="4185662319"/>
                    </a:ext>
                  </a:extLst>
                </a:gridCol>
                <a:gridCol w="1666568">
                  <a:extLst>
                    <a:ext uri="{9D8B030D-6E8A-4147-A177-3AD203B41FA5}">
                      <a16:colId xmlns:a16="http://schemas.microsoft.com/office/drawing/2014/main" val="3528719726"/>
                    </a:ext>
                  </a:extLst>
                </a:gridCol>
                <a:gridCol w="1607574">
                  <a:extLst>
                    <a:ext uri="{9D8B030D-6E8A-4147-A177-3AD203B41FA5}">
                      <a16:colId xmlns:a16="http://schemas.microsoft.com/office/drawing/2014/main" val="1259141471"/>
                    </a:ext>
                  </a:extLst>
                </a:gridCol>
                <a:gridCol w="1489586">
                  <a:extLst>
                    <a:ext uri="{9D8B030D-6E8A-4147-A177-3AD203B41FA5}">
                      <a16:colId xmlns:a16="http://schemas.microsoft.com/office/drawing/2014/main" val="2399200827"/>
                    </a:ext>
                  </a:extLst>
                </a:gridCol>
              </a:tblGrid>
              <a:tr h="403377">
                <a:tc>
                  <a:txBody>
                    <a:bodyPr/>
                    <a:lstStyle/>
                    <a:p>
                      <a:pPr marL="0" marR="0">
                        <a:lnSpc>
                          <a:spcPct val="107000"/>
                        </a:lnSpc>
                        <a:spcBef>
                          <a:spcPts val="0"/>
                        </a:spcBef>
                        <a:spcAft>
                          <a:spcPts val="800"/>
                        </a:spcAft>
                      </a:pPr>
                      <a:r>
                        <a:rPr lang="en-US" sz="2400" dirty="0" err="1">
                          <a:effectLst/>
                          <a:latin typeface="Readex Pro" panose="020B0604020202020204" charset="-78"/>
                          <a:ea typeface="Calibri" panose="020F0502020204030204" pitchFamily="34" charset="0"/>
                          <a:cs typeface="Readex Pro" panose="020B0604020202020204" charset="-78"/>
                        </a:rPr>
                        <a:t>Nhãn</a:t>
                      </a:r>
                      <a:endParaRPr lang="en-US" sz="1200" dirty="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800"/>
                        </a:spcAft>
                      </a:pPr>
                      <a:r>
                        <a:rPr lang="en-US" sz="2400" dirty="0">
                          <a:effectLst/>
                          <a:latin typeface="Readex Pro" panose="020B0604020202020204" charset="-78"/>
                          <a:ea typeface="Calibri" panose="020F0502020204030204" pitchFamily="34" charset="0"/>
                          <a:cs typeface="Readex Pro" panose="020B0604020202020204" charset="-78"/>
                        </a:rPr>
                        <a:t>File train</a:t>
                      </a:r>
                      <a:endParaRPr lang="en-US" sz="1200" dirty="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800"/>
                        </a:spcAft>
                      </a:pPr>
                      <a:r>
                        <a:rPr lang="en-US" sz="2400" dirty="0">
                          <a:effectLst/>
                          <a:latin typeface="Readex Pro" panose="020B0604020202020204" charset="-78"/>
                          <a:ea typeface="Calibri" panose="020F0502020204030204" pitchFamily="34" charset="0"/>
                          <a:cs typeface="Readex Pro" panose="020B0604020202020204" charset="-78"/>
                        </a:rPr>
                        <a:t>% Train</a:t>
                      </a:r>
                      <a:endParaRPr lang="en-US" sz="1200" dirty="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800"/>
                        </a:spcAft>
                      </a:pPr>
                      <a:r>
                        <a:rPr lang="en-US" sz="2400" dirty="0">
                          <a:effectLst/>
                          <a:latin typeface="Readex Pro" panose="020B0604020202020204" charset="-78"/>
                          <a:ea typeface="Calibri" panose="020F0502020204030204" pitchFamily="34" charset="0"/>
                          <a:cs typeface="Readex Pro" panose="020B0604020202020204" charset="-78"/>
                        </a:rPr>
                        <a:t>File test</a:t>
                      </a:r>
                      <a:endParaRPr lang="en-US" sz="1200" dirty="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800"/>
                        </a:spcAft>
                      </a:pPr>
                      <a:r>
                        <a:rPr lang="en-US" sz="2400" dirty="0">
                          <a:effectLst/>
                          <a:latin typeface="Readex Pro" panose="020B0604020202020204" charset="-78"/>
                          <a:ea typeface="Calibri" panose="020F0502020204030204" pitchFamily="34" charset="0"/>
                          <a:cs typeface="Readex Pro" panose="020B0604020202020204" charset="-78"/>
                        </a:rPr>
                        <a:t>% Test</a:t>
                      </a:r>
                      <a:endParaRPr lang="en-US" sz="1200" dirty="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800"/>
                        </a:spcAft>
                      </a:pPr>
                      <a:r>
                        <a:rPr lang="en-US" sz="2400" dirty="0" err="1">
                          <a:effectLst/>
                          <a:latin typeface="Readex Pro" panose="020B0604020202020204" charset="-78"/>
                          <a:ea typeface="Calibri" panose="020F0502020204030204" pitchFamily="34" charset="0"/>
                          <a:cs typeface="Readex Pro" panose="020B0604020202020204" charset="-78"/>
                        </a:rPr>
                        <a:t>Tổng</a:t>
                      </a:r>
                      <a:endParaRPr lang="en-US" sz="1200" dirty="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8595807"/>
                  </a:ext>
                </a:extLst>
              </a:tr>
              <a:tr h="403377">
                <a:tc>
                  <a:txBody>
                    <a:bodyPr/>
                    <a:lstStyle/>
                    <a:p>
                      <a:pPr marL="0" marR="0">
                        <a:lnSpc>
                          <a:spcPct val="107000"/>
                        </a:lnSpc>
                        <a:spcBef>
                          <a:spcPts val="0"/>
                        </a:spcBef>
                        <a:spcAft>
                          <a:spcPts val="800"/>
                        </a:spcAft>
                      </a:pPr>
                      <a:r>
                        <a:rPr lang="en-US" sz="2400" dirty="0" err="1">
                          <a:effectLst/>
                          <a:latin typeface="Readex Pro" panose="020B0604020202020204" charset="-78"/>
                          <a:ea typeface="Calibri" panose="020F0502020204030204" pitchFamily="34" charset="0"/>
                          <a:cs typeface="Readex Pro" panose="020B0604020202020204" charset="-78"/>
                        </a:rPr>
                        <a:t>Văn</a:t>
                      </a:r>
                      <a:r>
                        <a:rPr lang="en-US" sz="2400" dirty="0">
                          <a:effectLst/>
                          <a:latin typeface="Readex Pro" panose="020B0604020202020204" charset="-78"/>
                          <a:ea typeface="Calibri" panose="020F0502020204030204" pitchFamily="34" charset="0"/>
                          <a:cs typeface="Readex Pro" panose="020B0604020202020204" charset="-78"/>
                        </a:rPr>
                        <a:t> </a:t>
                      </a:r>
                      <a:r>
                        <a:rPr lang="en-US" sz="2400" dirty="0" err="1">
                          <a:effectLst/>
                          <a:latin typeface="Readex Pro" panose="020B0604020202020204" charset="-78"/>
                          <a:ea typeface="Calibri" panose="020F0502020204030204" pitchFamily="34" charset="0"/>
                          <a:cs typeface="Readex Pro" panose="020B0604020202020204" charset="-78"/>
                        </a:rPr>
                        <a:t>hóa</a:t>
                      </a:r>
                      <a:endParaRPr lang="en-US" sz="1200" dirty="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800"/>
                        </a:spcAft>
                      </a:pPr>
                      <a:r>
                        <a:rPr lang="en-US" sz="2400" dirty="0">
                          <a:effectLst/>
                          <a:latin typeface="Readex Pro" panose="020B0604020202020204" charset="-78"/>
                          <a:ea typeface="Calibri" panose="020F0502020204030204" pitchFamily="34" charset="0"/>
                          <a:cs typeface="Readex Pro" panose="020B0604020202020204" charset="-78"/>
                        </a:rPr>
                        <a:t>2427</a:t>
                      </a:r>
                      <a:endParaRPr lang="en-US" sz="1200" dirty="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78.79%</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653</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21.20%</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3080</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221309181"/>
                  </a:ext>
                </a:extLst>
              </a:tr>
              <a:tr h="403377">
                <a:tc>
                  <a:txBody>
                    <a:bodyPr/>
                    <a:lstStyle/>
                    <a:p>
                      <a:pPr marL="0" marR="0">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Pháp luật</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3110</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80.40%</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758</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19.59%</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3868</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extLst>
                  <a:ext uri="{0D108BD9-81ED-4DB2-BD59-A6C34878D82A}">
                    <a16:rowId xmlns:a16="http://schemas.microsoft.com/office/drawing/2014/main" val="3910273109"/>
                  </a:ext>
                </a:extLst>
              </a:tr>
              <a:tr h="403377">
                <a:tc>
                  <a:txBody>
                    <a:bodyPr/>
                    <a:lstStyle/>
                    <a:p>
                      <a:pPr marL="0" marR="0">
                        <a:lnSpc>
                          <a:spcPct val="107000"/>
                        </a:lnSpc>
                        <a:spcBef>
                          <a:spcPts val="0"/>
                        </a:spcBef>
                        <a:spcAft>
                          <a:spcPts val="800"/>
                        </a:spcAft>
                      </a:pPr>
                      <a:r>
                        <a:rPr lang="en-US" sz="2400" dirty="0" err="1">
                          <a:effectLst/>
                          <a:latin typeface="Readex Pro" panose="020B0604020202020204" charset="-78"/>
                          <a:ea typeface="Calibri" panose="020F0502020204030204" pitchFamily="34" charset="0"/>
                          <a:cs typeface="Readex Pro" panose="020B0604020202020204" charset="-78"/>
                        </a:rPr>
                        <a:t>Thể</a:t>
                      </a:r>
                      <a:r>
                        <a:rPr lang="en-US" sz="2400" dirty="0">
                          <a:effectLst/>
                          <a:latin typeface="Readex Pro" panose="020B0604020202020204" charset="-78"/>
                          <a:ea typeface="Calibri" panose="020F0502020204030204" pitchFamily="34" charset="0"/>
                          <a:cs typeface="Readex Pro" panose="020B0604020202020204" charset="-78"/>
                        </a:rPr>
                        <a:t> </a:t>
                      </a:r>
                      <a:r>
                        <a:rPr lang="en-US" sz="2400" dirty="0" err="1">
                          <a:effectLst/>
                          <a:latin typeface="Readex Pro" panose="020B0604020202020204" charset="-78"/>
                          <a:ea typeface="Calibri" panose="020F0502020204030204" pitchFamily="34" charset="0"/>
                          <a:cs typeface="Readex Pro" panose="020B0604020202020204" charset="-78"/>
                        </a:rPr>
                        <a:t>thao</a:t>
                      </a:r>
                      <a:endParaRPr lang="en-US" sz="1200" dirty="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4261</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80.42%</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1037</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19.57%</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5298</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extLst>
                  <a:ext uri="{0D108BD9-81ED-4DB2-BD59-A6C34878D82A}">
                    <a16:rowId xmlns:a16="http://schemas.microsoft.com/office/drawing/2014/main" val="989161191"/>
                  </a:ext>
                </a:extLst>
              </a:tr>
              <a:tr h="404021">
                <a:tc>
                  <a:txBody>
                    <a:bodyPr/>
                    <a:lstStyle/>
                    <a:p>
                      <a:pPr marL="0" marR="0">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Chính trị xã hội</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4173</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79.95%</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1046</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20.04%</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5219</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extLst>
                  <a:ext uri="{0D108BD9-81ED-4DB2-BD59-A6C34878D82A}">
                    <a16:rowId xmlns:a16="http://schemas.microsoft.com/office/drawing/2014/main" val="2896102740"/>
                  </a:ext>
                </a:extLst>
              </a:tr>
              <a:tr h="403377">
                <a:tc>
                  <a:txBody>
                    <a:bodyPr/>
                    <a:lstStyle/>
                    <a:p>
                      <a:pPr marL="0" marR="0">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Khoa học</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1463</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80.38%</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357</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19.61%</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1820</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extLst>
                  <a:ext uri="{0D108BD9-81ED-4DB2-BD59-A6C34878D82A}">
                    <a16:rowId xmlns:a16="http://schemas.microsoft.com/office/drawing/2014/main" val="2907631360"/>
                  </a:ext>
                </a:extLst>
              </a:tr>
              <a:tr h="403377">
                <a:tc>
                  <a:txBody>
                    <a:bodyPr/>
                    <a:lstStyle/>
                    <a:p>
                      <a:pPr marL="0" marR="0">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Sức khỏe</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2708</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80.02%</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676</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19.97%</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3384</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extLst>
                  <a:ext uri="{0D108BD9-81ED-4DB2-BD59-A6C34878D82A}">
                    <a16:rowId xmlns:a16="http://schemas.microsoft.com/office/drawing/2014/main" val="1449428132"/>
                  </a:ext>
                </a:extLst>
              </a:tr>
              <a:tr h="403377">
                <a:tc>
                  <a:txBody>
                    <a:bodyPr/>
                    <a:lstStyle/>
                    <a:p>
                      <a:pPr marL="0" marR="0">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Đời sống</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2520</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79.77%</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639</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20.22%</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3159</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extLst>
                  <a:ext uri="{0D108BD9-81ED-4DB2-BD59-A6C34878D82A}">
                    <a16:rowId xmlns:a16="http://schemas.microsoft.com/office/drawing/2014/main" val="311085126"/>
                  </a:ext>
                </a:extLst>
              </a:tr>
              <a:tr h="403377">
                <a:tc>
                  <a:txBody>
                    <a:bodyPr/>
                    <a:lstStyle/>
                    <a:p>
                      <a:pPr marL="0" marR="0">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Thế giới</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2317</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79.95%</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581</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20.04%</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2898</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extLst>
                  <a:ext uri="{0D108BD9-81ED-4DB2-BD59-A6C34878D82A}">
                    <a16:rowId xmlns:a16="http://schemas.microsoft.com/office/drawing/2014/main" val="4006759027"/>
                  </a:ext>
                </a:extLst>
              </a:tr>
              <a:tr h="403377">
                <a:tc>
                  <a:txBody>
                    <a:bodyPr/>
                    <a:lstStyle/>
                    <a:p>
                      <a:pPr marL="0" marR="0">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Vi tính</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1999</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80.57%</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482</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19.42%</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tc>
                  <a:txBody>
                    <a:bodyPr/>
                    <a:lstStyle/>
                    <a:p>
                      <a:pPr marL="0" marR="0" algn="r">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2481</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a:noFill/>
                    </a:lnB>
                  </a:tcPr>
                </a:tc>
                <a:extLst>
                  <a:ext uri="{0D108BD9-81ED-4DB2-BD59-A6C34878D82A}">
                    <a16:rowId xmlns:a16="http://schemas.microsoft.com/office/drawing/2014/main" val="2449927765"/>
                  </a:ext>
                </a:extLst>
              </a:tr>
              <a:tr h="403377">
                <a:tc>
                  <a:txBody>
                    <a:bodyPr/>
                    <a:lstStyle/>
                    <a:p>
                      <a:pPr marL="0" marR="0">
                        <a:lnSpc>
                          <a:spcPct val="107000"/>
                        </a:lnSpc>
                        <a:spcBef>
                          <a:spcPts val="0"/>
                        </a:spcBef>
                        <a:spcAft>
                          <a:spcPts val="800"/>
                        </a:spcAft>
                      </a:pPr>
                      <a:r>
                        <a:rPr lang="en-US" sz="2400">
                          <a:effectLst/>
                          <a:latin typeface="Readex Pro" panose="020B0604020202020204" charset="-78"/>
                          <a:ea typeface="Calibri" panose="020F0502020204030204" pitchFamily="34" charset="0"/>
                          <a:cs typeface="Readex Pro" panose="020B0604020202020204" charset="-78"/>
                        </a:rPr>
                        <a:t>Kinh doanh</a:t>
                      </a:r>
                      <a:endParaRPr lang="en-US" sz="120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800"/>
                        </a:spcAft>
                      </a:pPr>
                      <a:r>
                        <a:rPr lang="en-US" sz="2400" dirty="0">
                          <a:effectLst/>
                          <a:latin typeface="Readex Pro" panose="020B0604020202020204" charset="-78"/>
                          <a:ea typeface="Calibri" panose="020F0502020204030204" pitchFamily="34" charset="0"/>
                          <a:cs typeface="Readex Pro" panose="020B0604020202020204" charset="-78"/>
                        </a:rPr>
                        <a:t>2029</a:t>
                      </a:r>
                      <a:endParaRPr lang="en-US" sz="1200" dirty="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800"/>
                        </a:spcAft>
                      </a:pPr>
                      <a:r>
                        <a:rPr lang="en-US" sz="2400" dirty="0">
                          <a:effectLst/>
                          <a:latin typeface="Readex Pro" panose="020B0604020202020204" charset="-78"/>
                          <a:ea typeface="Calibri" panose="020F0502020204030204" pitchFamily="34" charset="0"/>
                          <a:cs typeface="Readex Pro" panose="020B0604020202020204" charset="-78"/>
                        </a:rPr>
                        <a:t>79.50%</a:t>
                      </a:r>
                      <a:endParaRPr lang="en-US" sz="1200" dirty="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800"/>
                        </a:spcAft>
                      </a:pPr>
                      <a:r>
                        <a:rPr lang="en-US" sz="2400" dirty="0">
                          <a:effectLst/>
                          <a:latin typeface="Readex Pro" panose="020B0604020202020204" charset="-78"/>
                          <a:ea typeface="Calibri" panose="020F0502020204030204" pitchFamily="34" charset="0"/>
                          <a:cs typeface="Readex Pro" panose="020B0604020202020204" charset="-78"/>
                        </a:rPr>
                        <a:t>523</a:t>
                      </a:r>
                      <a:endParaRPr lang="en-US" sz="1200" dirty="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800"/>
                        </a:spcAft>
                      </a:pPr>
                      <a:r>
                        <a:rPr lang="en-US" sz="2400" dirty="0">
                          <a:effectLst/>
                          <a:latin typeface="Readex Pro" panose="020B0604020202020204" charset="-78"/>
                          <a:ea typeface="Calibri" panose="020F0502020204030204" pitchFamily="34" charset="0"/>
                          <a:cs typeface="Readex Pro" panose="020B0604020202020204" charset="-78"/>
                        </a:rPr>
                        <a:t>20.49%</a:t>
                      </a:r>
                      <a:endParaRPr lang="en-US" sz="1200" dirty="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800"/>
                        </a:spcAft>
                      </a:pPr>
                      <a:r>
                        <a:rPr lang="en-US" sz="2400" dirty="0">
                          <a:effectLst/>
                          <a:latin typeface="Readex Pro" panose="020B0604020202020204" charset="-78"/>
                          <a:ea typeface="Calibri" panose="020F0502020204030204" pitchFamily="34" charset="0"/>
                          <a:cs typeface="Readex Pro" panose="020B0604020202020204" charset="-78"/>
                        </a:rPr>
                        <a:t>2552</a:t>
                      </a:r>
                      <a:endParaRPr lang="en-US" sz="1200" dirty="0">
                        <a:effectLst/>
                        <a:latin typeface="Readex Pro" panose="020B0604020202020204" charset="-78"/>
                        <a:ea typeface="Calibri" panose="020F0502020204030204" pitchFamily="34" charset="0"/>
                        <a:cs typeface="Readex Pro" panose="020B0604020202020204" charset="-78"/>
                      </a:endParaRPr>
                    </a:p>
                  </a:txBody>
                  <a:tcPr marL="68236" marR="68236" marT="9477"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6912707"/>
                  </a:ext>
                </a:extLst>
              </a:tr>
            </a:tbl>
          </a:graphicData>
        </a:graphic>
      </p:graphicFrame>
      <p:sp>
        <p:nvSpPr>
          <p:cNvPr id="5" name="TextBox 4"/>
          <p:cNvSpPr txBox="1"/>
          <p:nvPr/>
        </p:nvSpPr>
        <p:spPr>
          <a:xfrm>
            <a:off x="3890652" y="6147473"/>
            <a:ext cx="4828566" cy="369332"/>
          </a:xfrm>
          <a:prstGeom prst="rect">
            <a:avLst/>
          </a:prstGeom>
          <a:noFill/>
        </p:spPr>
        <p:txBody>
          <a:bodyPr wrap="none" rtlCol="0">
            <a:spAutoFit/>
          </a:bodyPr>
          <a:lstStyle/>
          <a:p>
            <a:r>
              <a:rPr lang="en-US" dirty="0" err="1" smtClean="0">
                <a:latin typeface="Readex Pro" panose="020B0604020202020204" charset="-78"/>
                <a:cs typeface="Readex Pro" panose="020B0604020202020204" charset="-78"/>
              </a:rPr>
              <a:t>Bảng</a:t>
            </a:r>
            <a:r>
              <a:rPr lang="en-US" dirty="0" smtClean="0">
                <a:latin typeface="Readex Pro" panose="020B0604020202020204" charset="-78"/>
                <a:cs typeface="Readex Pro" panose="020B0604020202020204" charset="-78"/>
              </a:rPr>
              <a:t> </a:t>
            </a:r>
            <a:r>
              <a:rPr lang="en-US" dirty="0" err="1" smtClean="0">
                <a:latin typeface="Readex Pro" panose="020B0604020202020204" charset="-78"/>
                <a:cs typeface="Readex Pro" panose="020B0604020202020204" charset="-78"/>
              </a:rPr>
              <a:t>phân</a:t>
            </a:r>
            <a:r>
              <a:rPr lang="en-US" dirty="0" smtClean="0">
                <a:latin typeface="Readex Pro" panose="020B0604020202020204" charset="-78"/>
                <a:cs typeface="Readex Pro" panose="020B0604020202020204" charset="-78"/>
              </a:rPr>
              <a:t> </a:t>
            </a:r>
            <a:r>
              <a:rPr lang="en-US" dirty="0" err="1" smtClean="0">
                <a:latin typeface="Readex Pro" panose="020B0604020202020204" charset="-78"/>
                <a:cs typeface="Readex Pro" panose="020B0604020202020204" charset="-78"/>
              </a:rPr>
              <a:t>bố</a:t>
            </a:r>
            <a:r>
              <a:rPr lang="en-US" dirty="0" smtClean="0">
                <a:latin typeface="Readex Pro" panose="020B0604020202020204" charset="-78"/>
                <a:cs typeface="Readex Pro" panose="020B0604020202020204" charset="-78"/>
              </a:rPr>
              <a:t> </a:t>
            </a:r>
            <a:r>
              <a:rPr lang="en-US" dirty="0" err="1" smtClean="0">
                <a:latin typeface="Readex Pro" panose="020B0604020202020204" charset="-78"/>
                <a:cs typeface="Readex Pro" panose="020B0604020202020204" charset="-78"/>
              </a:rPr>
              <a:t>tập</a:t>
            </a:r>
            <a:r>
              <a:rPr lang="en-US" dirty="0" smtClean="0">
                <a:latin typeface="Readex Pro" panose="020B0604020202020204" charset="-78"/>
                <a:cs typeface="Readex Pro" panose="020B0604020202020204" charset="-78"/>
              </a:rPr>
              <a:t> </a:t>
            </a:r>
            <a:r>
              <a:rPr lang="en-US" dirty="0" err="1" smtClean="0">
                <a:latin typeface="Readex Pro" panose="020B0604020202020204" charset="-78"/>
                <a:cs typeface="Readex Pro" panose="020B0604020202020204" charset="-78"/>
              </a:rPr>
              <a:t>huấn</a:t>
            </a:r>
            <a:r>
              <a:rPr lang="en-US" dirty="0" smtClean="0">
                <a:latin typeface="Readex Pro" panose="020B0604020202020204" charset="-78"/>
                <a:cs typeface="Readex Pro" panose="020B0604020202020204" charset="-78"/>
              </a:rPr>
              <a:t> </a:t>
            </a:r>
            <a:r>
              <a:rPr lang="en-US" dirty="0" err="1" smtClean="0">
                <a:latin typeface="Readex Pro" panose="020B0604020202020204" charset="-78"/>
                <a:cs typeface="Readex Pro" panose="020B0604020202020204" charset="-78"/>
              </a:rPr>
              <a:t>luyện</a:t>
            </a:r>
            <a:r>
              <a:rPr lang="en-US" dirty="0" smtClean="0">
                <a:latin typeface="Readex Pro" panose="020B0604020202020204" charset="-78"/>
                <a:cs typeface="Readex Pro" panose="020B0604020202020204" charset="-78"/>
              </a:rPr>
              <a:t> </a:t>
            </a:r>
            <a:r>
              <a:rPr lang="en-US" dirty="0" err="1" smtClean="0">
                <a:latin typeface="Readex Pro" panose="020B0604020202020204" charset="-78"/>
                <a:cs typeface="Readex Pro" panose="020B0604020202020204" charset="-78"/>
              </a:rPr>
              <a:t>và</a:t>
            </a:r>
            <a:r>
              <a:rPr lang="en-US" dirty="0" smtClean="0">
                <a:latin typeface="Readex Pro" panose="020B0604020202020204" charset="-78"/>
                <a:cs typeface="Readex Pro" panose="020B0604020202020204" charset="-78"/>
              </a:rPr>
              <a:t> </a:t>
            </a:r>
            <a:r>
              <a:rPr lang="en-US" dirty="0" err="1" smtClean="0">
                <a:latin typeface="Readex Pro" panose="020B0604020202020204" charset="-78"/>
                <a:cs typeface="Readex Pro" panose="020B0604020202020204" charset="-78"/>
              </a:rPr>
              <a:t>kiểm</a:t>
            </a:r>
            <a:r>
              <a:rPr lang="en-US" dirty="0" smtClean="0">
                <a:latin typeface="Readex Pro" panose="020B0604020202020204" charset="-78"/>
                <a:cs typeface="Readex Pro" panose="020B0604020202020204" charset="-78"/>
              </a:rPr>
              <a:t> </a:t>
            </a:r>
            <a:r>
              <a:rPr lang="en-US" dirty="0" err="1" smtClean="0">
                <a:latin typeface="Readex Pro" panose="020B0604020202020204" charset="-78"/>
                <a:cs typeface="Readex Pro" panose="020B0604020202020204" charset="-78"/>
              </a:rPr>
              <a:t>thử</a:t>
            </a:r>
            <a:r>
              <a:rPr lang="en-US" dirty="0">
                <a:latin typeface="Readex Pro" panose="020B0604020202020204" charset="-78"/>
                <a:cs typeface="Readex Pro" panose="020B0604020202020204" charset="-78"/>
              </a:rPr>
              <a:t> </a:t>
            </a:r>
          </a:p>
        </p:txBody>
      </p:sp>
    </p:spTree>
    <p:extLst>
      <p:ext uri="{BB962C8B-B14F-4D97-AF65-F5344CB8AC3E}">
        <p14:creationId xmlns:p14="http://schemas.microsoft.com/office/powerpoint/2010/main" val="160378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10"/>
                                        <p:tgtEl>
                                          <p:spTgt spid="26"/>
                                        </p:tgtEl>
                                      </p:cBhvr>
                                    </p:animEffect>
                                  </p:childTnLst>
                                </p:cTn>
                              </p:par>
                            </p:childTnLst>
                          </p:cTn>
                        </p:par>
                        <p:par>
                          <p:cTn id="11" fill="hold">
                            <p:stCondLst>
                              <p:cond delay="10"/>
                            </p:stCondLst>
                            <p:childTnLst>
                              <p:par>
                                <p:cTn id="12" presetID="2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250"/>
                                        <p:tgtEl>
                                          <p:spTgt spid="5"/>
                                        </p:tgtEl>
                                      </p:cBhvr>
                                    </p:animEffect>
                                  </p:childTnLst>
                                </p:cTn>
                              </p:par>
                              <p:par>
                                <p:cTn id="15" presetID="2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8545"/>
            <a:ext cx="10515600" cy="1339023"/>
          </a:xfrm>
        </p:spPr>
        <p:txBody>
          <a:bodyPr>
            <a:normAutofit/>
          </a:bodyPr>
          <a:lstStyle/>
          <a:p>
            <a:r>
              <a:rPr lang="en-US" sz="4000" dirty="0" smtClean="0"/>
              <a:t>3. </a:t>
            </a:r>
            <a:r>
              <a:rPr lang="en-US" sz="4000" dirty="0" err="1" smtClean="0"/>
              <a:t>Quy</a:t>
            </a:r>
            <a:r>
              <a:rPr lang="en-US" sz="4000" dirty="0" smtClean="0"/>
              <a:t> </a:t>
            </a:r>
            <a:r>
              <a:rPr lang="en-US" sz="4000" dirty="0" err="1"/>
              <a:t>trình</a:t>
            </a:r>
            <a:r>
              <a:rPr lang="en-US" sz="4000" dirty="0"/>
              <a:t> </a:t>
            </a:r>
            <a:r>
              <a:rPr lang="en-US" sz="4000" dirty="0" err="1"/>
              <a:t>thực</a:t>
            </a:r>
            <a:r>
              <a:rPr lang="en-US" sz="4000" dirty="0"/>
              <a:t> </a:t>
            </a:r>
            <a:r>
              <a:rPr lang="en-US" sz="4000" dirty="0" err="1"/>
              <a:t>hiện</a:t>
            </a:r>
            <a:r>
              <a:rPr lang="en-US" sz="4000" dirty="0"/>
              <a:t> </a:t>
            </a:r>
            <a:r>
              <a:rPr lang="en-US" sz="4000" dirty="0" err="1"/>
              <a:t>bài</a:t>
            </a:r>
            <a:r>
              <a:rPr lang="en-US" sz="4000" dirty="0"/>
              <a:t> </a:t>
            </a:r>
            <a:r>
              <a:rPr lang="en-US" sz="4000" dirty="0" err="1" smtClean="0"/>
              <a:t>toán</a:t>
            </a:r>
            <a:endParaRPr lang="en-US" dirty="0"/>
          </a:p>
        </p:txBody>
      </p:sp>
      <p:sp>
        <p:nvSpPr>
          <p:cNvPr id="26" name="TextBox 25"/>
          <p:cNvSpPr txBox="1"/>
          <p:nvPr/>
        </p:nvSpPr>
        <p:spPr>
          <a:xfrm>
            <a:off x="838200" y="1215958"/>
            <a:ext cx="5022273" cy="523220"/>
          </a:xfrm>
          <a:prstGeom prst="rect">
            <a:avLst/>
          </a:prstGeom>
          <a:noFill/>
        </p:spPr>
        <p:txBody>
          <a:bodyPr wrap="square" rtlCol="0">
            <a:spAutoFit/>
          </a:bodyPr>
          <a:lstStyle/>
          <a:p>
            <a:r>
              <a:rPr lang="en-US" sz="2800" dirty="0" err="1" smtClean="0">
                <a:solidFill>
                  <a:srgbClr val="FF0000"/>
                </a:solidFill>
                <a:latin typeface="Readex Pro" panose="020B0604020202020204" charset="-78"/>
                <a:cs typeface="Readex Pro" panose="020B0604020202020204" charset="-78"/>
              </a:rPr>
              <a:t>Bước</a:t>
            </a:r>
            <a:r>
              <a:rPr lang="en-US" sz="2800" dirty="0" smtClean="0">
                <a:solidFill>
                  <a:srgbClr val="FF0000"/>
                </a:solidFill>
                <a:latin typeface="Readex Pro" panose="020B0604020202020204" charset="-78"/>
                <a:cs typeface="Readex Pro" panose="020B0604020202020204" charset="-78"/>
              </a:rPr>
              <a:t> </a:t>
            </a:r>
            <a:r>
              <a:rPr lang="en-US" sz="2800" dirty="0">
                <a:solidFill>
                  <a:srgbClr val="FF0000"/>
                </a:solidFill>
                <a:latin typeface="Readex Pro" panose="020B0604020202020204" charset="-78"/>
                <a:cs typeface="Readex Pro" panose="020B0604020202020204" charset="-78"/>
              </a:rPr>
              <a:t>5</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Đánh</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giá</a:t>
            </a:r>
            <a:endParaRPr lang="en-US" sz="2800" dirty="0">
              <a:solidFill>
                <a:srgbClr val="FF0000"/>
              </a:solidFill>
              <a:latin typeface="Readex Pro" panose="020B0604020202020204" charset="-78"/>
              <a:cs typeface="Readex Pro" panose="020B0604020202020204" charset="-78"/>
            </a:endParaRPr>
          </a:p>
        </p:txBody>
      </p:sp>
      <p:sp>
        <p:nvSpPr>
          <p:cNvPr id="3" name="Content Placeholder 2"/>
          <p:cNvSpPr>
            <a:spLocks noGrp="1"/>
          </p:cNvSpPr>
          <p:nvPr>
            <p:ph idx="1"/>
          </p:nvPr>
        </p:nvSpPr>
        <p:spPr>
          <a:xfrm>
            <a:off x="838200" y="1898936"/>
            <a:ext cx="10515600" cy="4751245"/>
          </a:xfrm>
        </p:spPr>
        <p:txBody>
          <a:bodyPr>
            <a:noAutofit/>
          </a:bodyPr>
          <a:lstStyle/>
          <a:p>
            <a:pPr marL="342900" lvl="1" indent="-342900">
              <a:spcBef>
                <a:spcPts val="1200"/>
              </a:spcBef>
              <a:buFontTx/>
              <a:buChar char="-"/>
            </a:pPr>
            <a:r>
              <a:rPr lang="en-US" dirty="0" err="1" smtClean="0"/>
              <a:t>Mô</a:t>
            </a:r>
            <a:r>
              <a:rPr lang="en-US" dirty="0" smtClean="0"/>
              <a:t> </a:t>
            </a:r>
            <a:r>
              <a:rPr lang="en-US" dirty="0" err="1" smtClean="0"/>
              <a:t>hình</a:t>
            </a:r>
            <a:r>
              <a:rPr lang="en-US" dirty="0" smtClean="0"/>
              <a:t> </a:t>
            </a:r>
            <a:r>
              <a:rPr lang="en-US" dirty="0" err="1" smtClean="0"/>
              <a:t>được</a:t>
            </a:r>
            <a:r>
              <a:rPr lang="en-US" dirty="0" smtClean="0"/>
              <a:t> </a:t>
            </a:r>
            <a:r>
              <a:rPr lang="en-US" dirty="0" err="1" smtClean="0"/>
              <a:t>đánh</a:t>
            </a:r>
            <a:r>
              <a:rPr lang="en-US" dirty="0" smtClean="0"/>
              <a:t> </a:t>
            </a:r>
            <a:r>
              <a:rPr lang="en-US" dirty="0" err="1" smtClean="0"/>
              <a:t>giá</a:t>
            </a:r>
            <a:r>
              <a:rPr lang="en-US" dirty="0" smtClean="0"/>
              <a:t> qua </a:t>
            </a:r>
            <a:r>
              <a:rPr lang="en-US" dirty="0" err="1" smtClean="0"/>
              <a:t>các</a:t>
            </a:r>
            <a:r>
              <a:rPr lang="en-US" dirty="0" smtClean="0"/>
              <a:t> </a:t>
            </a:r>
            <a:r>
              <a:rPr lang="en-US" dirty="0" err="1" smtClean="0"/>
              <a:t>thông</a:t>
            </a:r>
            <a:r>
              <a:rPr lang="en-US" dirty="0" smtClean="0"/>
              <a:t> </a:t>
            </a:r>
            <a:r>
              <a:rPr lang="en-US" dirty="0" err="1" smtClean="0"/>
              <a:t>số</a:t>
            </a:r>
            <a:r>
              <a:rPr lang="en-US" dirty="0" smtClean="0"/>
              <a:t> </a:t>
            </a:r>
            <a:r>
              <a:rPr lang="en-US" dirty="0" err="1" smtClean="0"/>
              <a:t>sau</a:t>
            </a:r>
            <a:r>
              <a:rPr lang="en-US" dirty="0" smtClean="0"/>
              <a:t>:</a:t>
            </a:r>
          </a:p>
          <a:p>
            <a:pPr marL="800100" lvl="2" indent="-342900">
              <a:spcBef>
                <a:spcPts val="1200"/>
              </a:spcBef>
              <a:buFont typeface="Arial" panose="020B0604020202020204" pitchFamily="34" charset="0"/>
              <a:buChar char="•"/>
            </a:pPr>
            <a:r>
              <a:rPr lang="en-US" sz="2400" dirty="0" err="1" smtClean="0"/>
              <a:t>Độ</a:t>
            </a:r>
            <a:r>
              <a:rPr lang="en-US" sz="2400" dirty="0" smtClean="0"/>
              <a:t> </a:t>
            </a:r>
            <a:r>
              <a:rPr lang="en-US" sz="2400" dirty="0" err="1" smtClean="0"/>
              <a:t>chính</a:t>
            </a:r>
            <a:r>
              <a:rPr lang="en-US" sz="2400" dirty="0" smtClean="0"/>
              <a:t> </a:t>
            </a:r>
            <a:r>
              <a:rPr lang="en-US" sz="2400" dirty="0" err="1" smtClean="0"/>
              <a:t>xác</a:t>
            </a:r>
            <a:r>
              <a:rPr lang="en-US" sz="2400" dirty="0" smtClean="0"/>
              <a:t> (Accuracy): </a:t>
            </a:r>
            <a:r>
              <a:rPr lang="en-US" sz="2400" dirty="0" err="1"/>
              <a:t>tỉ</a:t>
            </a:r>
            <a:r>
              <a:rPr lang="en-US" sz="2400" dirty="0"/>
              <a:t> </a:t>
            </a:r>
            <a:r>
              <a:rPr lang="en-US" sz="2400" dirty="0" err="1"/>
              <a:t>lệ</a:t>
            </a:r>
            <a:r>
              <a:rPr lang="en-US" sz="2400" dirty="0"/>
              <a:t> </a:t>
            </a:r>
            <a:r>
              <a:rPr lang="en-US" sz="2400" dirty="0" err="1"/>
              <a:t>số</a:t>
            </a:r>
            <a:r>
              <a:rPr lang="en-US" sz="2400" dirty="0"/>
              <a:t> </a:t>
            </a:r>
            <a:r>
              <a:rPr lang="en-US" sz="2400" dirty="0" err="1"/>
              <a:t>dữ</a:t>
            </a:r>
            <a:r>
              <a:rPr lang="en-US" sz="2400" dirty="0"/>
              <a:t> </a:t>
            </a:r>
            <a:r>
              <a:rPr lang="en-US" sz="2400" dirty="0" err="1"/>
              <a:t>liệu</a:t>
            </a:r>
            <a:r>
              <a:rPr lang="en-US" sz="2400" dirty="0"/>
              <a:t> </a:t>
            </a:r>
            <a:r>
              <a:rPr lang="en-US" sz="2400" dirty="0" err="1"/>
              <a:t>dự</a:t>
            </a:r>
            <a:r>
              <a:rPr lang="en-US" sz="2400" dirty="0"/>
              <a:t> </a:t>
            </a:r>
            <a:r>
              <a:rPr lang="en-US" sz="2400" dirty="0" err="1"/>
              <a:t>đoán</a:t>
            </a:r>
            <a:r>
              <a:rPr lang="en-US" sz="2400" dirty="0"/>
              <a:t> </a:t>
            </a:r>
            <a:r>
              <a:rPr lang="en-US" sz="2400" dirty="0" err="1"/>
              <a:t>đúng</a:t>
            </a:r>
            <a:r>
              <a:rPr lang="en-US" sz="2400" dirty="0"/>
              <a:t> / </a:t>
            </a:r>
            <a:r>
              <a:rPr lang="en-US" sz="2400" dirty="0" err="1"/>
              <a:t>tổng</a:t>
            </a:r>
            <a:r>
              <a:rPr lang="en-US" sz="2400" dirty="0"/>
              <a:t> </a:t>
            </a:r>
            <a:r>
              <a:rPr lang="en-US" sz="2400" dirty="0" err="1"/>
              <a:t>số</a:t>
            </a:r>
            <a:r>
              <a:rPr lang="en-US" sz="2400" dirty="0"/>
              <a:t> </a:t>
            </a:r>
            <a:r>
              <a:rPr lang="en-US" sz="2400" dirty="0" err="1"/>
              <a:t>dữ</a:t>
            </a:r>
            <a:r>
              <a:rPr lang="en-US" sz="2400" dirty="0"/>
              <a:t> </a:t>
            </a:r>
            <a:r>
              <a:rPr lang="en-US" sz="2400" dirty="0" err="1" smtClean="0"/>
              <a:t>liệu</a:t>
            </a:r>
            <a:r>
              <a:rPr lang="en-US" sz="2400" dirty="0"/>
              <a:t> </a:t>
            </a:r>
            <a:r>
              <a:rPr lang="en-US" sz="2400" dirty="0" err="1" smtClean="0"/>
              <a:t>kiểm</a:t>
            </a:r>
            <a:r>
              <a:rPr lang="en-US" sz="2400" dirty="0" smtClean="0"/>
              <a:t> </a:t>
            </a:r>
            <a:r>
              <a:rPr lang="en-US" sz="2400" dirty="0" err="1" smtClean="0"/>
              <a:t>thử</a:t>
            </a:r>
            <a:r>
              <a:rPr lang="en-US" sz="2400" dirty="0" smtClean="0"/>
              <a:t>. </a:t>
            </a:r>
          </a:p>
          <a:p>
            <a:pPr marL="800100" lvl="2" indent="-342900">
              <a:spcBef>
                <a:spcPts val="1200"/>
              </a:spcBef>
              <a:buFont typeface="Arial" panose="020B0604020202020204" pitchFamily="34" charset="0"/>
              <a:buChar char="•"/>
            </a:pPr>
            <a:r>
              <a:rPr lang="en-US" sz="2400" dirty="0" smtClean="0"/>
              <a:t>Precision</a:t>
            </a:r>
            <a:r>
              <a:rPr lang="en-US" sz="2400" dirty="0"/>
              <a:t>: </a:t>
            </a:r>
            <a:r>
              <a:rPr lang="en-US" sz="2400" dirty="0" err="1"/>
              <a:t>Tỷ</a:t>
            </a:r>
            <a:r>
              <a:rPr lang="en-US" sz="2400" dirty="0"/>
              <a:t> </a:t>
            </a:r>
            <a:r>
              <a:rPr lang="en-US" sz="2400" dirty="0" err="1"/>
              <a:t>lệ</a:t>
            </a:r>
            <a:r>
              <a:rPr lang="en-US" sz="2400" dirty="0"/>
              <a:t> </a:t>
            </a:r>
            <a:r>
              <a:rPr lang="en-US" sz="2400" dirty="0" err="1"/>
              <a:t>dự</a:t>
            </a:r>
            <a:r>
              <a:rPr lang="en-US" sz="2400" dirty="0"/>
              <a:t> </a:t>
            </a:r>
            <a:r>
              <a:rPr lang="en-US" sz="2400" dirty="0" err="1"/>
              <a:t>đoán</a:t>
            </a:r>
            <a:r>
              <a:rPr lang="en-US" sz="2400" dirty="0"/>
              <a:t> </a:t>
            </a:r>
            <a:r>
              <a:rPr lang="en-US" sz="2400" dirty="0" err="1" smtClean="0"/>
              <a:t>đúng</a:t>
            </a:r>
            <a:r>
              <a:rPr lang="en-US" sz="2400" dirty="0"/>
              <a:t> </a:t>
            </a:r>
            <a:r>
              <a:rPr lang="en-US" sz="2400" dirty="0" err="1"/>
              <a:t>trong</a:t>
            </a:r>
            <a:r>
              <a:rPr lang="en-US" sz="2400" dirty="0"/>
              <a:t> </a:t>
            </a:r>
            <a:r>
              <a:rPr lang="en-US" sz="2400" dirty="0" err="1"/>
              <a:t>số</a:t>
            </a:r>
            <a:r>
              <a:rPr lang="en-US" sz="2400" dirty="0"/>
              <a:t> </a:t>
            </a:r>
            <a:r>
              <a:rPr lang="en-US" sz="2400" dirty="0" err="1"/>
              <a:t>mẫu</a:t>
            </a:r>
            <a:r>
              <a:rPr lang="en-US" sz="2400" dirty="0"/>
              <a:t> </a:t>
            </a:r>
            <a:r>
              <a:rPr lang="en-US" sz="2400" dirty="0" err="1"/>
              <a:t>được</a:t>
            </a:r>
            <a:r>
              <a:rPr lang="en-US" sz="2400" dirty="0"/>
              <a:t> </a:t>
            </a:r>
            <a:r>
              <a:rPr lang="en-US" sz="2400" dirty="0" err="1"/>
              <a:t>dự</a:t>
            </a:r>
            <a:r>
              <a:rPr lang="en-US" sz="2400" dirty="0"/>
              <a:t> </a:t>
            </a:r>
            <a:r>
              <a:rPr lang="en-US" sz="2400" dirty="0" err="1"/>
              <a:t>đoán</a:t>
            </a:r>
            <a:r>
              <a:rPr lang="en-US" sz="2400" dirty="0"/>
              <a:t> </a:t>
            </a:r>
            <a:r>
              <a:rPr lang="en-US" sz="2400" dirty="0" err="1"/>
              <a:t>là</a:t>
            </a:r>
            <a:r>
              <a:rPr lang="en-US" sz="2400" dirty="0"/>
              <a:t> </a:t>
            </a:r>
            <a:r>
              <a:rPr lang="en-US" sz="2400" dirty="0" err="1"/>
              <a:t>nhãn</a:t>
            </a:r>
            <a:r>
              <a:rPr lang="en-US" sz="2400" dirty="0"/>
              <a:t> </a:t>
            </a:r>
            <a:r>
              <a:rPr lang="en-US" sz="2400" dirty="0" err="1" smtClean="0"/>
              <a:t>đó</a:t>
            </a:r>
            <a:r>
              <a:rPr lang="en-US" sz="2400" dirty="0" smtClean="0"/>
              <a:t>.</a:t>
            </a:r>
          </a:p>
          <a:p>
            <a:pPr marL="800100" lvl="2" indent="-342900">
              <a:spcBef>
                <a:spcPts val="1200"/>
              </a:spcBef>
              <a:buFont typeface="Arial" panose="020B0604020202020204" pitchFamily="34" charset="0"/>
              <a:buChar char="•"/>
            </a:pPr>
            <a:r>
              <a:rPr lang="vi-VN" sz="2400" dirty="0"/>
              <a:t>Recall: Tỷ lệ </a:t>
            </a:r>
            <a:r>
              <a:rPr lang="vi-VN" sz="2400" dirty="0" smtClean="0"/>
              <a:t>tìm</a:t>
            </a:r>
            <a:r>
              <a:rPr lang="en-US" sz="2400" dirty="0" smtClean="0"/>
              <a:t> </a:t>
            </a:r>
            <a:r>
              <a:rPr lang="en-US" sz="2400" dirty="0" err="1" smtClean="0"/>
              <a:t>dự</a:t>
            </a:r>
            <a:r>
              <a:rPr lang="en-US" sz="2400" dirty="0" smtClean="0"/>
              <a:t> </a:t>
            </a:r>
            <a:r>
              <a:rPr lang="en-US" sz="2400" dirty="0" err="1" smtClean="0"/>
              <a:t>đoán</a:t>
            </a:r>
            <a:r>
              <a:rPr lang="vi-VN" sz="2400" dirty="0" smtClean="0"/>
              <a:t> </a:t>
            </a:r>
            <a:r>
              <a:rPr lang="vi-VN" sz="2400" dirty="0"/>
              <a:t>đúng trong tất cả các đối tượng </a:t>
            </a:r>
            <a:r>
              <a:rPr lang="vi-VN" sz="2400" dirty="0" smtClean="0"/>
              <a:t>thật</a:t>
            </a:r>
            <a:r>
              <a:rPr lang="en-US" sz="2400" dirty="0" smtClean="0"/>
              <a:t>.</a:t>
            </a:r>
          </a:p>
          <a:p>
            <a:pPr marL="800100" lvl="2" indent="-342900">
              <a:spcBef>
                <a:spcPts val="1200"/>
              </a:spcBef>
              <a:buFont typeface="Arial" panose="020B0604020202020204" pitchFamily="34" charset="0"/>
              <a:buChar char="•"/>
            </a:pPr>
            <a:r>
              <a:rPr lang="en-US" sz="2400" dirty="0"/>
              <a:t>F1-Score: </a:t>
            </a:r>
            <a:r>
              <a:rPr lang="en-US" sz="2400" dirty="0" err="1"/>
              <a:t>Trung</a:t>
            </a:r>
            <a:r>
              <a:rPr lang="en-US" sz="2400" dirty="0"/>
              <a:t> </a:t>
            </a:r>
            <a:r>
              <a:rPr lang="en-US" sz="2400" dirty="0" err="1"/>
              <a:t>bình</a:t>
            </a:r>
            <a:r>
              <a:rPr lang="en-US" sz="2400" dirty="0"/>
              <a:t> </a:t>
            </a:r>
            <a:r>
              <a:rPr lang="en-US" sz="2400" dirty="0" err="1"/>
              <a:t>điều</a:t>
            </a:r>
            <a:r>
              <a:rPr lang="en-US" sz="2400" dirty="0"/>
              <a:t> </a:t>
            </a:r>
            <a:r>
              <a:rPr lang="en-US" sz="2400" dirty="0" err="1"/>
              <a:t>hòa</a:t>
            </a:r>
            <a:r>
              <a:rPr lang="en-US" sz="2400" dirty="0"/>
              <a:t> </a:t>
            </a:r>
            <a:r>
              <a:rPr lang="en-US" sz="2400" dirty="0" err="1"/>
              <a:t>của</a:t>
            </a:r>
            <a:r>
              <a:rPr lang="en-US" sz="2400" dirty="0"/>
              <a:t> Precision </a:t>
            </a:r>
            <a:r>
              <a:rPr lang="en-US" sz="2400" dirty="0" err="1"/>
              <a:t>và</a:t>
            </a:r>
            <a:r>
              <a:rPr lang="en-US" sz="2400" dirty="0"/>
              <a:t> </a:t>
            </a:r>
            <a:r>
              <a:rPr lang="en-US" sz="2400" dirty="0" smtClean="0"/>
              <a:t>Recall.</a:t>
            </a:r>
            <a:endParaRPr lang="en-US" sz="2400" dirty="0"/>
          </a:p>
        </p:txBody>
      </p:sp>
    </p:spTree>
    <p:extLst>
      <p:ext uri="{BB962C8B-B14F-4D97-AF65-F5344CB8AC3E}">
        <p14:creationId xmlns:p14="http://schemas.microsoft.com/office/powerpoint/2010/main" val="3625791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25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up)">
                                      <p:cBhvr>
                                        <p:cTn id="15" dur="250"/>
                                        <p:tgtEl>
                                          <p:spTgt spid="3">
                                            <p:txEl>
                                              <p:pRg st="0" end="0"/>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up)">
                                      <p:cBhvr>
                                        <p:cTn id="18" dur="250"/>
                                        <p:tgtEl>
                                          <p:spTgt spid="3">
                                            <p:txEl>
                                              <p:pRg st="1" end="1"/>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up)">
                                      <p:cBhvr>
                                        <p:cTn id="21" dur="250"/>
                                        <p:tgtEl>
                                          <p:spTgt spid="3">
                                            <p:txEl>
                                              <p:pRg st="2" end="2"/>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wipe(up)">
                                      <p:cBhvr>
                                        <p:cTn id="24" dur="250"/>
                                        <p:tgtEl>
                                          <p:spTgt spid="3">
                                            <p:txEl>
                                              <p:pRg st="3" end="3"/>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25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8545"/>
            <a:ext cx="10515600" cy="1339023"/>
          </a:xfrm>
        </p:spPr>
        <p:txBody>
          <a:bodyPr>
            <a:normAutofit/>
          </a:bodyPr>
          <a:lstStyle/>
          <a:p>
            <a:r>
              <a:rPr lang="en-US" sz="4000" dirty="0" smtClean="0"/>
              <a:t>3. </a:t>
            </a:r>
            <a:r>
              <a:rPr lang="en-US" sz="4000" dirty="0" err="1" smtClean="0"/>
              <a:t>Quy</a:t>
            </a:r>
            <a:r>
              <a:rPr lang="en-US" sz="4000" dirty="0" smtClean="0"/>
              <a:t> </a:t>
            </a:r>
            <a:r>
              <a:rPr lang="en-US" sz="4000" dirty="0" err="1"/>
              <a:t>trình</a:t>
            </a:r>
            <a:r>
              <a:rPr lang="en-US" sz="4000" dirty="0"/>
              <a:t> </a:t>
            </a:r>
            <a:r>
              <a:rPr lang="en-US" sz="4000" dirty="0" err="1"/>
              <a:t>thực</a:t>
            </a:r>
            <a:r>
              <a:rPr lang="en-US" sz="4000" dirty="0"/>
              <a:t> </a:t>
            </a:r>
            <a:r>
              <a:rPr lang="en-US" sz="4000" dirty="0" err="1"/>
              <a:t>hiện</a:t>
            </a:r>
            <a:r>
              <a:rPr lang="en-US" sz="4000" dirty="0"/>
              <a:t> </a:t>
            </a:r>
            <a:r>
              <a:rPr lang="en-US" sz="4000" dirty="0" err="1"/>
              <a:t>bài</a:t>
            </a:r>
            <a:r>
              <a:rPr lang="en-US" sz="4000" dirty="0"/>
              <a:t> </a:t>
            </a:r>
            <a:r>
              <a:rPr lang="en-US" sz="4000" dirty="0" err="1" smtClean="0"/>
              <a:t>toán</a:t>
            </a:r>
            <a:endParaRPr lang="en-US" dirty="0"/>
          </a:p>
        </p:txBody>
      </p:sp>
      <p:sp>
        <p:nvSpPr>
          <p:cNvPr id="26" name="TextBox 25"/>
          <p:cNvSpPr txBox="1"/>
          <p:nvPr/>
        </p:nvSpPr>
        <p:spPr>
          <a:xfrm>
            <a:off x="838200" y="1085153"/>
            <a:ext cx="5022273" cy="523220"/>
          </a:xfrm>
          <a:prstGeom prst="rect">
            <a:avLst/>
          </a:prstGeom>
          <a:noFill/>
        </p:spPr>
        <p:txBody>
          <a:bodyPr wrap="square" rtlCol="0">
            <a:spAutoFit/>
          </a:bodyPr>
          <a:lstStyle/>
          <a:p>
            <a:r>
              <a:rPr lang="en-US" sz="2800" dirty="0" err="1" smtClean="0">
                <a:solidFill>
                  <a:srgbClr val="FF0000"/>
                </a:solidFill>
                <a:latin typeface="Readex Pro" panose="020B0604020202020204" charset="-78"/>
                <a:cs typeface="Readex Pro" panose="020B0604020202020204" charset="-78"/>
              </a:rPr>
              <a:t>Bước</a:t>
            </a:r>
            <a:r>
              <a:rPr lang="en-US" sz="2800" dirty="0" smtClean="0">
                <a:solidFill>
                  <a:srgbClr val="FF0000"/>
                </a:solidFill>
                <a:latin typeface="Readex Pro" panose="020B0604020202020204" charset="-78"/>
                <a:cs typeface="Readex Pro" panose="020B0604020202020204" charset="-78"/>
              </a:rPr>
              <a:t> </a:t>
            </a:r>
            <a:r>
              <a:rPr lang="en-US" sz="2800" dirty="0">
                <a:solidFill>
                  <a:srgbClr val="FF0000"/>
                </a:solidFill>
                <a:latin typeface="Readex Pro" panose="020B0604020202020204" charset="-78"/>
                <a:cs typeface="Readex Pro" panose="020B0604020202020204" charset="-78"/>
              </a:rPr>
              <a:t>5</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Đánh</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giá</a:t>
            </a:r>
            <a:endParaRPr lang="en-US" sz="2800" dirty="0">
              <a:solidFill>
                <a:srgbClr val="FF0000"/>
              </a:solidFill>
              <a:latin typeface="Readex Pro" panose="020B0604020202020204" charset="-78"/>
              <a:cs typeface="Readex Pro" panose="020B0604020202020204"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284599073"/>
              </p:ext>
            </p:extLst>
          </p:nvPr>
        </p:nvGraphicFramePr>
        <p:xfrm>
          <a:off x="1002890" y="1608378"/>
          <a:ext cx="10350911" cy="4828032"/>
        </p:xfrm>
        <a:graphic>
          <a:graphicData uri="http://schemas.openxmlformats.org/drawingml/2006/table">
            <a:tbl>
              <a:tblPr firstRow="1" firstCol="1" bandRow="1">
                <a:tableStyleId>{5A111915-BE36-4E01-A7E5-04B1672EAD32}</a:tableStyleId>
              </a:tblPr>
              <a:tblGrid>
                <a:gridCol w="2587451">
                  <a:extLst>
                    <a:ext uri="{9D8B030D-6E8A-4147-A177-3AD203B41FA5}">
                      <a16:colId xmlns:a16="http://schemas.microsoft.com/office/drawing/2014/main" val="4012362914"/>
                    </a:ext>
                  </a:extLst>
                </a:gridCol>
                <a:gridCol w="2587451">
                  <a:extLst>
                    <a:ext uri="{9D8B030D-6E8A-4147-A177-3AD203B41FA5}">
                      <a16:colId xmlns:a16="http://schemas.microsoft.com/office/drawing/2014/main" val="3322520333"/>
                    </a:ext>
                  </a:extLst>
                </a:gridCol>
                <a:gridCol w="2587451">
                  <a:extLst>
                    <a:ext uri="{9D8B030D-6E8A-4147-A177-3AD203B41FA5}">
                      <a16:colId xmlns:a16="http://schemas.microsoft.com/office/drawing/2014/main" val="1566263388"/>
                    </a:ext>
                  </a:extLst>
                </a:gridCol>
                <a:gridCol w="2588558">
                  <a:extLst>
                    <a:ext uri="{9D8B030D-6E8A-4147-A177-3AD203B41FA5}">
                      <a16:colId xmlns:a16="http://schemas.microsoft.com/office/drawing/2014/main" val="729550147"/>
                    </a:ext>
                  </a:extLst>
                </a:gridCol>
              </a:tblGrid>
              <a:tr h="392946">
                <a:tc>
                  <a:txBody>
                    <a:bodyPr/>
                    <a:lstStyle/>
                    <a:p>
                      <a:pPr marL="0" marR="0" indent="0" algn="l">
                        <a:lnSpc>
                          <a:spcPct val="120000"/>
                        </a:lnSpc>
                        <a:spcBef>
                          <a:spcPts val="600"/>
                        </a:spcBef>
                        <a:spcAft>
                          <a:spcPts val="0"/>
                        </a:spcAft>
                      </a:pPr>
                      <a:r>
                        <a:rPr lang="pt-BR" sz="2400" b="0" dirty="0">
                          <a:solidFill>
                            <a:sysClr val="windowText" lastClr="000000"/>
                          </a:solidFill>
                          <a:effectLst/>
                          <a:latin typeface="Readex Pro" panose="020B0604020202020204" charset="-78"/>
                          <a:cs typeface="Readex Pro" panose="020B0604020202020204" charset="-78"/>
                        </a:rPr>
                        <a:t>Nhãn</a:t>
                      </a:r>
                      <a:endParaRPr lang="en-US" sz="2400" b="0" dirty="0">
                        <a:solidFill>
                          <a:sysClr val="windowText" lastClr="000000"/>
                        </a:solidFill>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dirty="0">
                          <a:solidFill>
                            <a:sysClr val="windowText" lastClr="000000"/>
                          </a:solidFill>
                          <a:effectLst/>
                          <a:latin typeface="Readex Pro" panose="020B0604020202020204" charset="-78"/>
                          <a:cs typeface="Readex Pro" panose="020B0604020202020204" charset="-78"/>
                        </a:rPr>
                        <a:t>Precision</a:t>
                      </a:r>
                      <a:endParaRPr lang="en-US" sz="2400" b="0" dirty="0">
                        <a:solidFill>
                          <a:sysClr val="windowText" lastClr="000000"/>
                        </a:solidFill>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dirty="0">
                          <a:solidFill>
                            <a:sysClr val="windowText" lastClr="000000"/>
                          </a:solidFill>
                          <a:effectLst/>
                          <a:latin typeface="Readex Pro" panose="020B0604020202020204" charset="-78"/>
                          <a:cs typeface="Readex Pro" panose="020B0604020202020204" charset="-78"/>
                        </a:rPr>
                        <a:t>Recall</a:t>
                      </a:r>
                      <a:endParaRPr lang="en-US" sz="2400" b="0" dirty="0">
                        <a:solidFill>
                          <a:sysClr val="windowText" lastClr="000000"/>
                        </a:solidFill>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dirty="0">
                          <a:solidFill>
                            <a:sysClr val="windowText" lastClr="000000"/>
                          </a:solidFill>
                          <a:effectLst/>
                          <a:latin typeface="Readex Pro" panose="020B0604020202020204" charset="-78"/>
                          <a:cs typeface="Readex Pro" panose="020B0604020202020204" charset="-78"/>
                        </a:rPr>
                        <a:t>F1-Score</a:t>
                      </a:r>
                      <a:endParaRPr lang="en-US" sz="2400" b="0" dirty="0">
                        <a:solidFill>
                          <a:sysClr val="windowText" lastClr="000000"/>
                        </a:solidFill>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964590"/>
                  </a:ext>
                </a:extLst>
              </a:tr>
              <a:tr h="392946">
                <a:tc>
                  <a:txBody>
                    <a:bodyPr/>
                    <a:lstStyle/>
                    <a:p>
                      <a:pPr marL="0" marR="0" indent="0" algn="l">
                        <a:lnSpc>
                          <a:spcPct val="120000"/>
                        </a:lnSpc>
                        <a:spcBef>
                          <a:spcPts val="600"/>
                        </a:spcBef>
                        <a:spcAft>
                          <a:spcPts val="0"/>
                        </a:spcAft>
                      </a:pPr>
                      <a:r>
                        <a:rPr lang="pt-BR" sz="2400" b="0" dirty="0">
                          <a:effectLst/>
                          <a:latin typeface="Readex Pro" panose="020B0604020202020204" charset="-78"/>
                          <a:cs typeface="Readex Pro" panose="020B0604020202020204" charset="-78"/>
                        </a:rPr>
                        <a:t>Chính trị xã hội</a:t>
                      </a:r>
                      <a:endParaRPr lang="en-US" sz="2400" b="0" dirty="0">
                        <a:effectLst/>
                        <a:latin typeface="Readex Pro" panose="020B0604020202020204" charset="-78"/>
                        <a:ea typeface="Times New Roman" panose="02020603050405020304" pitchFamily="18" charset="0"/>
                        <a:cs typeface="Readex Pro" panose="020B0604020202020204" charset="-78"/>
                      </a:endParaRPr>
                    </a:p>
                  </a:txBody>
                  <a:tcPr marL="68580" marR="68580" marT="0" marB="0">
                    <a:lnL w="6350" cap="flat" cmpd="sng" algn="ctr">
                      <a:noFill/>
                      <a:prstDash val="solid"/>
                      <a:miter lim="800000"/>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dirty="0">
                          <a:effectLst/>
                          <a:latin typeface="Readex Pro" panose="020B0604020202020204" charset="-78"/>
                          <a:ea typeface="Times New Roman" panose="02020603050405020304" pitchFamily="18" charset="0"/>
                          <a:cs typeface="Readex Pro" panose="020B0604020202020204" charset="-78"/>
                        </a:rPr>
                        <a:t>0.67</a:t>
                      </a:r>
                      <a:endParaRPr lang="en-US" sz="2400" b="0" dirty="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a:effectLst/>
                          <a:latin typeface="Readex Pro" panose="020B0604020202020204" charset="-78"/>
                          <a:ea typeface="Times New Roman" panose="02020603050405020304" pitchFamily="18" charset="0"/>
                          <a:cs typeface="Readex Pro" panose="020B0604020202020204" charset="-78"/>
                        </a:rPr>
                        <a:t>0.92</a:t>
                      </a:r>
                      <a:endParaRPr lang="en-US" sz="2400" b="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a:effectLst/>
                          <a:latin typeface="Readex Pro" panose="020B0604020202020204" charset="-78"/>
                          <a:ea typeface="Times New Roman" panose="02020603050405020304" pitchFamily="18" charset="0"/>
                          <a:cs typeface="Readex Pro" panose="020B0604020202020204" charset="-78"/>
                        </a:rPr>
                        <a:t>0.77</a:t>
                      </a:r>
                      <a:endParaRPr lang="en-US" sz="2400" b="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w="6350" cap="flat" cmpd="sng" algn="ctr">
                      <a:noFill/>
                      <a:prstDash val="solid"/>
                      <a:miter lim="800000"/>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565200589"/>
                  </a:ext>
                </a:extLst>
              </a:tr>
              <a:tr h="392946">
                <a:tc>
                  <a:txBody>
                    <a:bodyPr/>
                    <a:lstStyle/>
                    <a:p>
                      <a:pPr marL="0" marR="0" indent="0" algn="l">
                        <a:lnSpc>
                          <a:spcPct val="120000"/>
                        </a:lnSpc>
                        <a:spcBef>
                          <a:spcPts val="600"/>
                        </a:spcBef>
                        <a:spcAft>
                          <a:spcPts val="0"/>
                        </a:spcAft>
                      </a:pPr>
                      <a:r>
                        <a:rPr lang="pt-BR" sz="2400" b="0" dirty="0">
                          <a:effectLst/>
                          <a:latin typeface="Readex Pro" panose="020B0604020202020204" charset="-78"/>
                          <a:cs typeface="Readex Pro" panose="020B0604020202020204" charset="-78"/>
                        </a:rPr>
                        <a:t>Đời sống</a:t>
                      </a:r>
                      <a:endParaRPr lang="en-US" sz="2400" b="0" dirty="0">
                        <a:effectLst/>
                        <a:latin typeface="Readex Pro" panose="020B0604020202020204" charset="-78"/>
                        <a:ea typeface="Times New Roman" panose="02020603050405020304" pitchFamily="18" charset="0"/>
                        <a:cs typeface="Readex Pro" panose="020B0604020202020204" charset="-78"/>
                      </a:endParaRPr>
                    </a:p>
                  </a:txBody>
                  <a:tcPr marL="68580" marR="68580" marT="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dirty="0">
                          <a:effectLst/>
                          <a:latin typeface="Readex Pro" panose="020B0604020202020204" charset="-78"/>
                          <a:ea typeface="Times New Roman" panose="02020603050405020304" pitchFamily="18" charset="0"/>
                          <a:cs typeface="Readex Pro" panose="020B0604020202020204" charset="-78"/>
                        </a:rPr>
                        <a:t>0.82</a:t>
                      </a:r>
                      <a:endParaRPr lang="en-US" sz="2400" b="0" dirty="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a:effectLst/>
                          <a:latin typeface="Readex Pro" panose="020B0604020202020204" charset="-78"/>
                          <a:ea typeface="Times New Roman" panose="02020603050405020304" pitchFamily="18" charset="0"/>
                          <a:cs typeface="Readex Pro" panose="020B0604020202020204" charset="-78"/>
                        </a:rPr>
                        <a:t>0.87</a:t>
                      </a:r>
                      <a:endParaRPr lang="en-US" sz="2400" b="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a:effectLst/>
                          <a:latin typeface="Readex Pro" panose="020B0604020202020204" charset="-78"/>
                          <a:ea typeface="Times New Roman" panose="02020603050405020304" pitchFamily="18" charset="0"/>
                          <a:cs typeface="Readex Pro" panose="020B0604020202020204" charset="-78"/>
                        </a:rPr>
                        <a:t>0.84</a:t>
                      </a:r>
                      <a:endParaRPr lang="en-US" sz="2400" b="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416726945"/>
                  </a:ext>
                </a:extLst>
              </a:tr>
              <a:tr h="392946">
                <a:tc>
                  <a:txBody>
                    <a:bodyPr/>
                    <a:lstStyle/>
                    <a:p>
                      <a:pPr marL="0" marR="0" indent="0" algn="l">
                        <a:lnSpc>
                          <a:spcPct val="120000"/>
                        </a:lnSpc>
                        <a:spcBef>
                          <a:spcPts val="600"/>
                        </a:spcBef>
                        <a:spcAft>
                          <a:spcPts val="0"/>
                        </a:spcAft>
                      </a:pPr>
                      <a:r>
                        <a:rPr lang="pt-BR" sz="2400" b="0">
                          <a:effectLst/>
                          <a:latin typeface="Readex Pro" panose="020B0604020202020204" charset="-78"/>
                          <a:cs typeface="Readex Pro" panose="020B0604020202020204" charset="-78"/>
                        </a:rPr>
                        <a:t>Khoa học</a:t>
                      </a:r>
                      <a:endParaRPr lang="en-US" sz="2400" b="0">
                        <a:effectLst/>
                        <a:latin typeface="Readex Pro" panose="020B0604020202020204" charset="-78"/>
                        <a:ea typeface="Times New Roman" panose="02020603050405020304" pitchFamily="18" charset="0"/>
                        <a:cs typeface="Readex Pro" panose="020B0604020202020204" charset="-78"/>
                      </a:endParaRPr>
                    </a:p>
                  </a:txBody>
                  <a:tcPr marL="68580" marR="68580" marT="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dirty="0">
                          <a:effectLst/>
                          <a:latin typeface="Readex Pro" panose="020B0604020202020204" charset="-78"/>
                          <a:ea typeface="Times New Roman" panose="02020603050405020304" pitchFamily="18" charset="0"/>
                          <a:cs typeface="Readex Pro" panose="020B0604020202020204" charset="-78"/>
                        </a:rPr>
                        <a:t>0.97</a:t>
                      </a:r>
                      <a:endParaRPr lang="en-US" sz="2400" b="0" dirty="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dirty="0">
                          <a:effectLst/>
                          <a:latin typeface="Readex Pro" panose="020B0604020202020204" charset="-78"/>
                          <a:ea typeface="Times New Roman" panose="02020603050405020304" pitchFamily="18" charset="0"/>
                          <a:cs typeface="Readex Pro" panose="020B0604020202020204" charset="-78"/>
                        </a:rPr>
                        <a:t>0.50</a:t>
                      </a:r>
                      <a:endParaRPr lang="en-US" sz="2400" b="0" dirty="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a:effectLst/>
                          <a:latin typeface="Readex Pro" panose="020B0604020202020204" charset="-78"/>
                          <a:ea typeface="Times New Roman" panose="02020603050405020304" pitchFamily="18" charset="0"/>
                          <a:cs typeface="Readex Pro" panose="020B0604020202020204" charset="-78"/>
                        </a:rPr>
                        <a:t>0.66</a:t>
                      </a:r>
                      <a:endParaRPr lang="en-US" sz="2400" b="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006185619"/>
                  </a:ext>
                </a:extLst>
              </a:tr>
              <a:tr h="392946">
                <a:tc>
                  <a:txBody>
                    <a:bodyPr/>
                    <a:lstStyle/>
                    <a:p>
                      <a:pPr marL="0" marR="0" indent="0" algn="l">
                        <a:lnSpc>
                          <a:spcPct val="120000"/>
                        </a:lnSpc>
                        <a:spcBef>
                          <a:spcPts val="600"/>
                        </a:spcBef>
                        <a:spcAft>
                          <a:spcPts val="0"/>
                        </a:spcAft>
                      </a:pPr>
                      <a:r>
                        <a:rPr lang="pt-BR" sz="2400" b="0">
                          <a:effectLst/>
                          <a:latin typeface="Readex Pro" panose="020B0604020202020204" charset="-78"/>
                          <a:cs typeface="Readex Pro" panose="020B0604020202020204" charset="-78"/>
                        </a:rPr>
                        <a:t>Kinh doanh</a:t>
                      </a:r>
                      <a:endParaRPr lang="en-US" sz="2400" b="0">
                        <a:effectLst/>
                        <a:latin typeface="Readex Pro" panose="020B0604020202020204" charset="-78"/>
                        <a:ea typeface="Times New Roman" panose="02020603050405020304" pitchFamily="18" charset="0"/>
                        <a:cs typeface="Readex Pro" panose="020B0604020202020204" charset="-78"/>
                      </a:endParaRPr>
                    </a:p>
                  </a:txBody>
                  <a:tcPr marL="68580" marR="68580" marT="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a:effectLst/>
                          <a:latin typeface="Readex Pro" panose="020B0604020202020204" charset="-78"/>
                          <a:ea typeface="Times New Roman" panose="02020603050405020304" pitchFamily="18" charset="0"/>
                          <a:cs typeface="Readex Pro" panose="020B0604020202020204" charset="-78"/>
                        </a:rPr>
                        <a:t>0.93</a:t>
                      </a:r>
                      <a:endParaRPr lang="en-US" sz="2400" b="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dirty="0">
                          <a:effectLst/>
                          <a:latin typeface="Readex Pro" panose="020B0604020202020204" charset="-78"/>
                          <a:ea typeface="Times New Roman" panose="02020603050405020304" pitchFamily="18" charset="0"/>
                          <a:cs typeface="Readex Pro" panose="020B0604020202020204" charset="-78"/>
                        </a:rPr>
                        <a:t>0.74</a:t>
                      </a:r>
                      <a:endParaRPr lang="en-US" sz="2400" b="0" dirty="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a:effectLst/>
                          <a:latin typeface="Readex Pro" panose="020B0604020202020204" charset="-78"/>
                          <a:ea typeface="Times New Roman" panose="02020603050405020304" pitchFamily="18" charset="0"/>
                          <a:cs typeface="Readex Pro" panose="020B0604020202020204" charset="-78"/>
                        </a:rPr>
                        <a:t>0.82</a:t>
                      </a:r>
                      <a:endParaRPr lang="en-US" sz="2400" b="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898392857"/>
                  </a:ext>
                </a:extLst>
              </a:tr>
              <a:tr h="392946">
                <a:tc>
                  <a:txBody>
                    <a:bodyPr/>
                    <a:lstStyle/>
                    <a:p>
                      <a:pPr marL="0" marR="0" indent="0" algn="l">
                        <a:lnSpc>
                          <a:spcPct val="120000"/>
                        </a:lnSpc>
                        <a:spcBef>
                          <a:spcPts val="600"/>
                        </a:spcBef>
                        <a:spcAft>
                          <a:spcPts val="0"/>
                        </a:spcAft>
                      </a:pPr>
                      <a:r>
                        <a:rPr lang="pt-BR" sz="2400" b="0">
                          <a:effectLst/>
                          <a:latin typeface="Readex Pro" panose="020B0604020202020204" charset="-78"/>
                          <a:cs typeface="Readex Pro" panose="020B0604020202020204" charset="-78"/>
                        </a:rPr>
                        <a:t>Pháp luật</a:t>
                      </a:r>
                      <a:endParaRPr lang="en-US" sz="2400" b="0">
                        <a:effectLst/>
                        <a:latin typeface="Readex Pro" panose="020B0604020202020204" charset="-78"/>
                        <a:ea typeface="Times New Roman" panose="02020603050405020304" pitchFamily="18" charset="0"/>
                        <a:cs typeface="Readex Pro" panose="020B0604020202020204" charset="-78"/>
                      </a:endParaRPr>
                    </a:p>
                  </a:txBody>
                  <a:tcPr marL="68580" marR="68580" marT="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a:effectLst/>
                          <a:latin typeface="Readex Pro" panose="020B0604020202020204" charset="-78"/>
                          <a:ea typeface="Times New Roman" panose="02020603050405020304" pitchFamily="18" charset="0"/>
                          <a:cs typeface="Readex Pro" panose="020B0604020202020204" charset="-78"/>
                        </a:rPr>
                        <a:t>0.90</a:t>
                      </a:r>
                      <a:endParaRPr lang="en-US" sz="2400" b="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dirty="0">
                          <a:effectLst/>
                          <a:latin typeface="Readex Pro" panose="020B0604020202020204" charset="-78"/>
                          <a:ea typeface="Times New Roman" panose="02020603050405020304" pitchFamily="18" charset="0"/>
                          <a:cs typeface="Readex Pro" panose="020B0604020202020204" charset="-78"/>
                        </a:rPr>
                        <a:t>0.87</a:t>
                      </a:r>
                      <a:endParaRPr lang="en-US" sz="2400" b="0" dirty="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dirty="0">
                          <a:effectLst/>
                          <a:latin typeface="Readex Pro" panose="020B0604020202020204" charset="-78"/>
                          <a:ea typeface="Times New Roman" panose="02020603050405020304" pitchFamily="18" charset="0"/>
                          <a:cs typeface="Readex Pro" panose="020B0604020202020204" charset="-78"/>
                        </a:rPr>
                        <a:t>0.88</a:t>
                      </a:r>
                      <a:endParaRPr lang="en-US" sz="2400" b="0" dirty="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139525392"/>
                  </a:ext>
                </a:extLst>
              </a:tr>
              <a:tr h="392946">
                <a:tc>
                  <a:txBody>
                    <a:bodyPr/>
                    <a:lstStyle/>
                    <a:p>
                      <a:pPr marL="0" marR="0" indent="0" algn="l">
                        <a:lnSpc>
                          <a:spcPct val="120000"/>
                        </a:lnSpc>
                        <a:spcBef>
                          <a:spcPts val="600"/>
                        </a:spcBef>
                        <a:spcAft>
                          <a:spcPts val="0"/>
                        </a:spcAft>
                      </a:pPr>
                      <a:r>
                        <a:rPr lang="pt-BR" sz="2400" b="0">
                          <a:effectLst/>
                          <a:latin typeface="Readex Pro" panose="020B0604020202020204" charset="-78"/>
                          <a:cs typeface="Readex Pro" panose="020B0604020202020204" charset="-78"/>
                        </a:rPr>
                        <a:t>Sức khỏe</a:t>
                      </a:r>
                      <a:endParaRPr lang="en-US" sz="2400" b="0">
                        <a:effectLst/>
                        <a:latin typeface="Readex Pro" panose="020B0604020202020204" charset="-78"/>
                        <a:ea typeface="Times New Roman" panose="02020603050405020304" pitchFamily="18" charset="0"/>
                        <a:cs typeface="Readex Pro" panose="020B0604020202020204" charset="-78"/>
                      </a:endParaRPr>
                    </a:p>
                  </a:txBody>
                  <a:tcPr marL="68580" marR="68580" marT="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dirty="0">
                          <a:effectLst/>
                          <a:latin typeface="Readex Pro" panose="020B0604020202020204" charset="-78"/>
                          <a:ea typeface="Times New Roman" panose="02020603050405020304" pitchFamily="18" charset="0"/>
                          <a:cs typeface="Readex Pro" panose="020B0604020202020204" charset="-78"/>
                        </a:rPr>
                        <a:t>0.86</a:t>
                      </a:r>
                      <a:endParaRPr lang="en-US" sz="2400" b="0" dirty="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dirty="0">
                          <a:effectLst/>
                          <a:latin typeface="Readex Pro" panose="020B0604020202020204" charset="-78"/>
                          <a:ea typeface="Times New Roman" panose="02020603050405020304" pitchFamily="18" charset="0"/>
                          <a:cs typeface="Readex Pro" panose="020B0604020202020204" charset="-78"/>
                        </a:rPr>
                        <a:t>0.90</a:t>
                      </a:r>
                      <a:endParaRPr lang="en-US" sz="2400" b="0" dirty="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dirty="0">
                          <a:effectLst/>
                          <a:latin typeface="Readex Pro" panose="020B0604020202020204" charset="-78"/>
                          <a:ea typeface="Times New Roman" panose="02020603050405020304" pitchFamily="18" charset="0"/>
                          <a:cs typeface="Readex Pro" panose="020B0604020202020204" charset="-78"/>
                        </a:rPr>
                        <a:t>0.88</a:t>
                      </a:r>
                      <a:endParaRPr lang="en-US" sz="2400" b="0" dirty="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682997071"/>
                  </a:ext>
                </a:extLst>
              </a:tr>
              <a:tr h="392946">
                <a:tc>
                  <a:txBody>
                    <a:bodyPr/>
                    <a:lstStyle/>
                    <a:p>
                      <a:pPr marL="0" marR="0" indent="0" algn="l">
                        <a:lnSpc>
                          <a:spcPct val="120000"/>
                        </a:lnSpc>
                        <a:spcBef>
                          <a:spcPts val="600"/>
                        </a:spcBef>
                        <a:spcAft>
                          <a:spcPts val="0"/>
                        </a:spcAft>
                      </a:pPr>
                      <a:r>
                        <a:rPr lang="pt-BR" sz="2400" b="0" dirty="0">
                          <a:effectLst/>
                          <a:latin typeface="Readex Pro" panose="020B0604020202020204" charset="-78"/>
                          <a:cs typeface="Readex Pro" panose="020B0604020202020204" charset="-78"/>
                        </a:rPr>
                        <a:t>Thế giới</a:t>
                      </a:r>
                      <a:endParaRPr lang="en-US" sz="2400" b="0" dirty="0">
                        <a:effectLst/>
                        <a:latin typeface="Readex Pro" panose="020B0604020202020204" charset="-78"/>
                        <a:ea typeface="Times New Roman" panose="02020603050405020304" pitchFamily="18" charset="0"/>
                        <a:cs typeface="Readex Pro" panose="020B0604020202020204" charset="-78"/>
                      </a:endParaRPr>
                    </a:p>
                  </a:txBody>
                  <a:tcPr marL="68580" marR="68580" marT="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a:effectLst/>
                          <a:latin typeface="Readex Pro" panose="020B0604020202020204" charset="-78"/>
                          <a:ea typeface="Times New Roman" panose="02020603050405020304" pitchFamily="18" charset="0"/>
                          <a:cs typeface="Readex Pro" panose="020B0604020202020204" charset="-78"/>
                        </a:rPr>
                        <a:t>0.92</a:t>
                      </a:r>
                      <a:endParaRPr lang="en-US" sz="2400" b="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a:effectLst/>
                          <a:latin typeface="Readex Pro" panose="020B0604020202020204" charset="-78"/>
                          <a:ea typeface="Times New Roman" panose="02020603050405020304" pitchFamily="18" charset="0"/>
                          <a:cs typeface="Readex Pro" panose="020B0604020202020204" charset="-78"/>
                        </a:rPr>
                        <a:t>0.83</a:t>
                      </a:r>
                      <a:endParaRPr lang="en-US" sz="2400" b="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dirty="0">
                          <a:effectLst/>
                          <a:latin typeface="Readex Pro" panose="020B0604020202020204" charset="-78"/>
                          <a:ea typeface="Times New Roman" panose="02020603050405020304" pitchFamily="18" charset="0"/>
                          <a:cs typeface="Readex Pro" panose="020B0604020202020204" charset="-78"/>
                        </a:rPr>
                        <a:t>0.87</a:t>
                      </a:r>
                      <a:endParaRPr lang="en-US" sz="2400" b="0" dirty="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930021842"/>
                  </a:ext>
                </a:extLst>
              </a:tr>
              <a:tr h="392946">
                <a:tc>
                  <a:txBody>
                    <a:bodyPr/>
                    <a:lstStyle/>
                    <a:p>
                      <a:pPr marL="0" marR="0" indent="0" algn="l">
                        <a:lnSpc>
                          <a:spcPct val="120000"/>
                        </a:lnSpc>
                        <a:spcBef>
                          <a:spcPts val="600"/>
                        </a:spcBef>
                        <a:spcAft>
                          <a:spcPts val="0"/>
                        </a:spcAft>
                      </a:pPr>
                      <a:r>
                        <a:rPr lang="pt-BR" sz="2400" b="0">
                          <a:effectLst/>
                          <a:latin typeface="Readex Pro" panose="020B0604020202020204" charset="-78"/>
                          <a:cs typeface="Readex Pro" panose="020B0604020202020204" charset="-78"/>
                        </a:rPr>
                        <a:t>Thể thao</a:t>
                      </a:r>
                      <a:endParaRPr lang="en-US" sz="2400" b="0">
                        <a:effectLst/>
                        <a:latin typeface="Readex Pro" panose="020B0604020202020204" charset="-78"/>
                        <a:ea typeface="Times New Roman" panose="02020603050405020304" pitchFamily="18" charset="0"/>
                        <a:cs typeface="Readex Pro" panose="020B0604020202020204" charset="-78"/>
                      </a:endParaRPr>
                    </a:p>
                  </a:txBody>
                  <a:tcPr marL="68580" marR="68580" marT="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a:effectLst/>
                          <a:latin typeface="Readex Pro" panose="020B0604020202020204" charset="-78"/>
                          <a:ea typeface="Times New Roman" panose="02020603050405020304" pitchFamily="18" charset="0"/>
                          <a:cs typeface="Readex Pro" panose="020B0604020202020204" charset="-78"/>
                        </a:rPr>
                        <a:t>0.98</a:t>
                      </a:r>
                      <a:endParaRPr lang="en-US" sz="2400" b="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a:effectLst/>
                          <a:latin typeface="Readex Pro" panose="020B0604020202020204" charset="-78"/>
                          <a:ea typeface="Times New Roman" panose="02020603050405020304" pitchFamily="18" charset="0"/>
                          <a:cs typeface="Readex Pro" panose="020B0604020202020204" charset="-78"/>
                        </a:rPr>
                        <a:t>0.96</a:t>
                      </a:r>
                      <a:endParaRPr lang="en-US" sz="2400" b="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dirty="0">
                          <a:effectLst/>
                          <a:latin typeface="Readex Pro" panose="020B0604020202020204" charset="-78"/>
                          <a:ea typeface="Times New Roman" panose="02020603050405020304" pitchFamily="18" charset="0"/>
                          <a:cs typeface="Readex Pro" panose="020B0604020202020204" charset="-78"/>
                        </a:rPr>
                        <a:t>0.97</a:t>
                      </a:r>
                      <a:endParaRPr lang="en-US" sz="2400" b="0" dirty="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01291307"/>
                  </a:ext>
                </a:extLst>
              </a:tr>
              <a:tr h="392946">
                <a:tc>
                  <a:txBody>
                    <a:bodyPr/>
                    <a:lstStyle/>
                    <a:p>
                      <a:pPr marL="0" marR="0" indent="0" algn="l">
                        <a:lnSpc>
                          <a:spcPct val="120000"/>
                        </a:lnSpc>
                        <a:spcBef>
                          <a:spcPts val="600"/>
                        </a:spcBef>
                        <a:spcAft>
                          <a:spcPts val="0"/>
                        </a:spcAft>
                      </a:pPr>
                      <a:r>
                        <a:rPr lang="pt-BR" sz="2400" b="0">
                          <a:effectLst/>
                          <a:latin typeface="Readex Pro" panose="020B0604020202020204" charset="-78"/>
                          <a:cs typeface="Readex Pro" panose="020B0604020202020204" charset="-78"/>
                        </a:rPr>
                        <a:t>Văn hóa</a:t>
                      </a:r>
                      <a:endParaRPr lang="en-US" sz="2400" b="0">
                        <a:effectLst/>
                        <a:latin typeface="Readex Pro" panose="020B0604020202020204" charset="-78"/>
                        <a:ea typeface="Times New Roman" panose="02020603050405020304" pitchFamily="18" charset="0"/>
                        <a:cs typeface="Readex Pro" panose="020B0604020202020204" charset="-78"/>
                      </a:endParaRPr>
                    </a:p>
                  </a:txBody>
                  <a:tcPr marL="68580" marR="68580" marT="0"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a:effectLst/>
                          <a:latin typeface="Readex Pro" panose="020B0604020202020204" charset="-78"/>
                          <a:ea typeface="Times New Roman" panose="02020603050405020304" pitchFamily="18" charset="0"/>
                          <a:cs typeface="Readex Pro" panose="020B0604020202020204" charset="-78"/>
                        </a:rPr>
                        <a:t>0.93</a:t>
                      </a:r>
                      <a:endParaRPr lang="en-US" sz="2400" b="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a:effectLst/>
                          <a:latin typeface="Readex Pro" panose="020B0604020202020204" charset="-78"/>
                          <a:ea typeface="Times New Roman" panose="02020603050405020304" pitchFamily="18" charset="0"/>
                          <a:cs typeface="Readex Pro" panose="020B0604020202020204" charset="-78"/>
                        </a:rPr>
                        <a:t>0.88</a:t>
                      </a:r>
                      <a:endParaRPr lang="en-US" sz="2400" b="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dirty="0">
                          <a:effectLst/>
                          <a:latin typeface="Readex Pro" panose="020B0604020202020204" charset="-78"/>
                          <a:ea typeface="Times New Roman" panose="02020603050405020304" pitchFamily="18" charset="0"/>
                          <a:cs typeface="Readex Pro" panose="020B0604020202020204" charset="-78"/>
                        </a:rPr>
                        <a:t>0.90</a:t>
                      </a:r>
                      <a:endParaRPr lang="en-US" sz="2400" b="0" dirty="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799722635"/>
                  </a:ext>
                </a:extLst>
              </a:tr>
              <a:tr h="392946">
                <a:tc>
                  <a:txBody>
                    <a:bodyPr/>
                    <a:lstStyle/>
                    <a:p>
                      <a:pPr marL="0" marR="0" indent="0" algn="l">
                        <a:lnSpc>
                          <a:spcPct val="120000"/>
                        </a:lnSpc>
                        <a:spcBef>
                          <a:spcPts val="600"/>
                        </a:spcBef>
                        <a:spcAft>
                          <a:spcPts val="0"/>
                        </a:spcAft>
                      </a:pPr>
                      <a:r>
                        <a:rPr lang="pt-BR" sz="2400" b="0" dirty="0">
                          <a:effectLst/>
                          <a:latin typeface="Readex Pro" panose="020B0604020202020204" charset="-78"/>
                          <a:cs typeface="Readex Pro" panose="020B0604020202020204" charset="-78"/>
                        </a:rPr>
                        <a:t>Vi tính</a:t>
                      </a:r>
                      <a:endParaRPr lang="en-US" sz="2400" b="0" dirty="0">
                        <a:effectLst/>
                        <a:latin typeface="Readex Pro" panose="020B0604020202020204" charset="-78"/>
                        <a:ea typeface="Times New Roman" panose="02020603050405020304" pitchFamily="18" charset="0"/>
                        <a:cs typeface="Readex Pro" panose="020B0604020202020204" charset="-78"/>
                      </a:endParaRPr>
                    </a:p>
                  </a:txBody>
                  <a:tcPr marL="68580" marR="68580" marT="0" marB="0">
                    <a:lnL w="6350" cap="flat" cmpd="sng" algn="ctr">
                      <a:noFill/>
                      <a:prstDash val="solid"/>
                      <a:miter lim="800000"/>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a:effectLst/>
                          <a:latin typeface="Readex Pro" panose="020B0604020202020204" charset="-78"/>
                          <a:ea typeface="Times New Roman" panose="02020603050405020304" pitchFamily="18" charset="0"/>
                          <a:cs typeface="Readex Pro" panose="020B0604020202020204" charset="-78"/>
                        </a:rPr>
                        <a:t>0.96</a:t>
                      </a:r>
                      <a:endParaRPr lang="en-US" sz="2400" b="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dirty="0">
                          <a:effectLst/>
                          <a:latin typeface="Readex Pro" panose="020B0604020202020204" charset="-78"/>
                          <a:ea typeface="Times New Roman" panose="02020603050405020304" pitchFamily="18" charset="0"/>
                          <a:cs typeface="Readex Pro" panose="020B0604020202020204" charset="-78"/>
                        </a:rPr>
                        <a:t>0.87</a:t>
                      </a:r>
                      <a:endParaRPr lang="en-US" sz="2400" b="0" dirty="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a:lnSpc>
                          <a:spcPct val="120000"/>
                        </a:lnSpc>
                        <a:spcBef>
                          <a:spcPts val="600"/>
                        </a:spcBef>
                        <a:spcAft>
                          <a:spcPts val="0"/>
                        </a:spcAft>
                      </a:pPr>
                      <a:r>
                        <a:rPr lang="pt-BR" sz="2400" b="0" dirty="0">
                          <a:effectLst/>
                          <a:latin typeface="Readex Pro" panose="020B0604020202020204" charset="-78"/>
                          <a:ea typeface="Times New Roman" panose="02020603050405020304" pitchFamily="18" charset="0"/>
                          <a:cs typeface="Readex Pro" panose="020B0604020202020204" charset="-78"/>
                        </a:rPr>
                        <a:t>0.92</a:t>
                      </a:r>
                      <a:endParaRPr lang="en-US" sz="2400" b="0" dirty="0">
                        <a:effectLst/>
                        <a:latin typeface="Readex Pro" panose="020B0604020202020204" charset="-78"/>
                        <a:ea typeface="Times New Roman" panose="02020603050405020304" pitchFamily="18" charset="0"/>
                        <a:cs typeface="Readex Pro" panose="020B0604020202020204" charset="-78"/>
                      </a:endParaRPr>
                    </a:p>
                  </a:txBody>
                  <a:tcPr marL="68580" marR="68580" marT="0" marB="0" anchor="ctr">
                    <a:lnL>
                      <a:noFill/>
                    </a:lnL>
                    <a:lnR w="6350" cap="flat" cmpd="sng" algn="ctr">
                      <a:noFill/>
                      <a:prstDash val="solid"/>
                      <a:miter lim="800000"/>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146227"/>
                  </a:ext>
                </a:extLst>
              </a:tr>
            </a:tbl>
          </a:graphicData>
        </a:graphic>
      </p:graphicFrame>
      <p:sp>
        <p:nvSpPr>
          <p:cNvPr id="3" name="TextBox 2"/>
          <p:cNvSpPr txBox="1"/>
          <p:nvPr/>
        </p:nvSpPr>
        <p:spPr>
          <a:xfrm>
            <a:off x="2536723" y="6061587"/>
            <a:ext cx="6947736" cy="369332"/>
          </a:xfrm>
          <a:prstGeom prst="rect">
            <a:avLst/>
          </a:prstGeom>
          <a:noFill/>
        </p:spPr>
        <p:txBody>
          <a:bodyPr wrap="none" rtlCol="0">
            <a:spAutoFit/>
          </a:bodyPr>
          <a:lstStyle/>
          <a:p>
            <a:r>
              <a:rPr lang="en-US" dirty="0" err="1" smtClean="0">
                <a:latin typeface="Readex Pro" panose="020B0604020202020204" charset="-78"/>
                <a:cs typeface="Readex Pro" panose="020B0604020202020204" charset="-78"/>
              </a:rPr>
              <a:t>Bảng</a:t>
            </a:r>
            <a:r>
              <a:rPr lang="en-US" dirty="0" smtClean="0">
                <a:latin typeface="Readex Pro" panose="020B0604020202020204" charset="-78"/>
                <a:cs typeface="Readex Pro" panose="020B0604020202020204" charset="-78"/>
              </a:rPr>
              <a:t> </a:t>
            </a:r>
            <a:r>
              <a:rPr lang="en-US" dirty="0" err="1" smtClean="0">
                <a:latin typeface="Readex Pro" panose="020B0604020202020204" charset="-78"/>
                <a:cs typeface="Readex Pro" panose="020B0604020202020204" charset="-78"/>
              </a:rPr>
              <a:t>kết</a:t>
            </a:r>
            <a:r>
              <a:rPr lang="en-US" dirty="0" smtClean="0">
                <a:latin typeface="Readex Pro" panose="020B0604020202020204" charset="-78"/>
                <a:cs typeface="Readex Pro" panose="020B0604020202020204" charset="-78"/>
              </a:rPr>
              <a:t> </a:t>
            </a:r>
            <a:r>
              <a:rPr lang="en-US" dirty="0" err="1" smtClean="0">
                <a:latin typeface="Readex Pro" panose="020B0604020202020204" charset="-78"/>
                <a:cs typeface="Readex Pro" panose="020B0604020202020204" charset="-78"/>
              </a:rPr>
              <a:t>quả</a:t>
            </a:r>
            <a:r>
              <a:rPr lang="en-US" dirty="0" smtClean="0">
                <a:latin typeface="Readex Pro" panose="020B0604020202020204" charset="-78"/>
                <a:cs typeface="Readex Pro" panose="020B0604020202020204" charset="-78"/>
              </a:rPr>
              <a:t> </a:t>
            </a:r>
            <a:r>
              <a:rPr lang="en-US" dirty="0" err="1" smtClean="0">
                <a:latin typeface="Readex Pro" panose="020B0604020202020204" charset="-78"/>
                <a:cs typeface="Readex Pro" panose="020B0604020202020204" charset="-78"/>
              </a:rPr>
              <a:t>đánh</a:t>
            </a:r>
            <a:r>
              <a:rPr lang="en-US" dirty="0" smtClean="0">
                <a:latin typeface="Readex Pro" panose="020B0604020202020204" charset="-78"/>
                <a:cs typeface="Readex Pro" panose="020B0604020202020204" charset="-78"/>
              </a:rPr>
              <a:t> </a:t>
            </a:r>
            <a:r>
              <a:rPr lang="en-US" dirty="0" err="1" smtClean="0">
                <a:latin typeface="Readex Pro" panose="020B0604020202020204" charset="-78"/>
                <a:cs typeface="Readex Pro" panose="020B0604020202020204" charset="-78"/>
              </a:rPr>
              <a:t>giá</a:t>
            </a:r>
            <a:r>
              <a:rPr lang="en-US" dirty="0" smtClean="0">
                <a:latin typeface="Readex Pro" panose="020B0604020202020204" charset="-78"/>
                <a:cs typeface="Readex Pro" panose="020B0604020202020204" charset="-78"/>
              </a:rPr>
              <a:t> </a:t>
            </a:r>
            <a:r>
              <a:rPr lang="en-US" dirty="0" err="1" smtClean="0">
                <a:latin typeface="Readex Pro" panose="020B0604020202020204" charset="-78"/>
                <a:cs typeface="Readex Pro" panose="020B0604020202020204" charset="-78"/>
              </a:rPr>
              <a:t>các</a:t>
            </a:r>
            <a:r>
              <a:rPr lang="en-US" dirty="0" smtClean="0">
                <a:latin typeface="Readex Pro" panose="020B0604020202020204" charset="-78"/>
                <a:cs typeface="Readex Pro" panose="020B0604020202020204" charset="-78"/>
              </a:rPr>
              <a:t> </a:t>
            </a:r>
            <a:r>
              <a:rPr lang="en-US" dirty="0" err="1" smtClean="0">
                <a:latin typeface="Readex Pro" panose="020B0604020202020204" charset="-78"/>
                <a:cs typeface="Readex Pro" panose="020B0604020202020204" charset="-78"/>
              </a:rPr>
              <a:t>thông</a:t>
            </a:r>
            <a:r>
              <a:rPr lang="en-US" dirty="0" smtClean="0">
                <a:latin typeface="Readex Pro" panose="020B0604020202020204" charset="-78"/>
                <a:cs typeface="Readex Pro" panose="020B0604020202020204" charset="-78"/>
              </a:rPr>
              <a:t> </a:t>
            </a:r>
            <a:r>
              <a:rPr lang="en-US" dirty="0" err="1" smtClean="0">
                <a:latin typeface="Readex Pro" panose="020B0604020202020204" charset="-78"/>
                <a:cs typeface="Readex Pro" panose="020B0604020202020204" charset="-78"/>
              </a:rPr>
              <a:t>số</a:t>
            </a:r>
            <a:r>
              <a:rPr lang="en-US" dirty="0" smtClean="0">
                <a:latin typeface="Readex Pro" panose="020B0604020202020204" charset="-78"/>
                <a:cs typeface="Readex Pro" panose="020B0604020202020204" charset="-78"/>
              </a:rPr>
              <a:t> </a:t>
            </a:r>
            <a:r>
              <a:rPr lang="en-US" dirty="0" err="1" smtClean="0">
                <a:latin typeface="Readex Pro" panose="020B0604020202020204" charset="-78"/>
                <a:cs typeface="Readex Pro" panose="020B0604020202020204" charset="-78"/>
              </a:rPr>
              <a:t>của</a:t>
            </a:r>
            <a:r>
              <a:rPr lang="en-US" dirty="0" smtClean="0">
                <a:latin typeface="Readex Pro" panose="020B0604020202020204" charset="-78"/>
                <a:cs typeface="Readex Pro" panose="020B0604020202020204" charset="-78"/>
              </a:rPr>
              <a:t> </a:t>
            </a:r>
            <a:r>
              <a:rPr lang="en-US" dirty="0" err="1" smtClean="0">
                <a:latin typeface="Readex Pro" panose="020B0604020202020204" charset="-78"/>
                <a:cs typeface="Readex Pro" panose="020B0604020202020204" charset="-78"/>
              </a:rPr>
              <a:t>mô</a:t>
            </a:r>
            <a:r>
              <a:rPr lang="en-US" dirty="0" smtClean="0">
                <a:latin typeface="Readex Pro" panose="020B0604020202020204" charset="-78"/>
                <a:cs typeface="Readex Pro" panose="020B0604020202020204" charset="-78"/>
              </a:rPr>
              <a:t> </a:t>
            </a:r>
            <a:r>
              <a:rPr lang="en-US" dirty="0" err="1" smtClean="0">
                <a:latin typeface="Readex Pro" panose="020B0604020202020204" charset="-78"/>
                <a:cs typeface="Readex Pro" panose="020B0604020202020204" charset="-78"/>
              </a:rPr>
              <a:t>hình</a:t>
            </a:r>
            <a:r>
              <a:rPr lang="en-US" dirty="0" smtClean="0">
                <a:latin typeface="Readex Pro" panose="020B0604020202020204" charset="-78"/>
                <a:cs typeface="Readex Pro" panose="020B0604020202020204" charset="-78"/>
              </a:rPr>
              <a:t> Naïve Bayes</a:t>
            </a:r>
            <a:endParaRPr lang="en-US" dirty="0">
              <a:latin typeface="Readex Pro" panose="020B0604020202020204" charset="-78"/>
              <a:cs typeface="Readex Pro" panose="020B0604020202020204" charset="-78"/>
            </a:endParaRPr>
          </a:p>
        </p:txBody>
      </p:sp>
    </p:spTree>
    <p:extLst>
      <p:ext uri="{BB962C8B-B14F-4D97-AF65-F5344CB8AC3E}">
        <p14:creationId xmlns:p14="http://schemas.microsoft.com/office/powerpoint/2010/main" val="115589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1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par>
                          <p:cTn id="16" fill="hold">
                            <p:stCondLst>
                              <p:cond delay="500"/>
                            </p:stCondLst>
                            <p:childTnLst>
                              <p:par>
                                <p:cTn id="17" presetID="22" presetClass="entr" presetSubtype="4"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8545"/>
            <a:ext cx="10515600" cy="1339023"/>
          </a:xfrm>
        </p:spPr>
        <p:txBody>
          <a:bodyPr>
            <a:normAutofit/>
          </a:bodyPr>
          <a:lstStyle/>
          <a:p>
            <a:r>
              <a:rPr lang="en-US" sz="4000" dirty="0" smtClean="0"/>
              <a:t>4. </a:t>
            </a:r>
            <a:r>
              <a:rPr lang="en-US" sz="4000" dirty="0" err="1" smtClean="0"/>
              <a:t>Kết</a:t>
            </a:r>
            <a:r>
              <a:rPr lang="en-US" sz="4000" dirty="0" smtClean="0"/>
              <a:t> </a:t>
            </a:r>
            <a:r>
              <a:rPr lang="en-US" sz="4000" dirty="0" err="1" smtClean="0"/>
              <a:t>luận</a:t>
            </a:r>
            <a:r>
              <a:rPr lang="en-US" sz="4000" dirty="0" smtClean="0"/>
              <a:t> </a:t>
            </a:r>
            <a:r>
              <a:rPr lang="en-US" sz="4000" dirty="0" err="1" smtClean="0"/>
              <a:t>và</a:t>
            </a:r>
            <a:r>
              <a:rPr lang="en-US" sz="4000" dirty="0" smtClean="0"/>
              <a:t> </a:t>
            </a:r>
            <a:r>
              <a:rPr lang="en-US" sz="4000" dirty="0" err="1" smtClean="0"/>
              <a:t>hướng</a:t>
            </a:r>
            <a:r>
              <a:rPr lang="en-US" sz="4000" dirty="0" smtClean="0"/>
              <a:t> </a:t>
            </a:r>
            <a:r>
              <a:rPr lang="en-US" sz="4000" dirty="0" err="1" smtClean="0"/>
              <a:t>phát</a:t>
            </a:r>
            <a:r>
              <a:rPr lang="en-US" sz="4000" dirty="0" smtClean="0"/>
              <a:t> </a:t>
            </a:r>
            <a:r>
              <a:rPr lang="en-US" sz="4000" dirty="0" err="1" smtClean="0"/>
              <a:t>triển</a:t>
            </a:r>
            <a:endParaRPr lang="en-US" dirty="0"/>
          </a:p>
        </p:txBody>
      </p:sp>
      <p:sp>
        <p:nvSpPr>
          <p:cNvPr id="26" name="TextBox 25"/>
          <p:cNvSpPr txBox="1"/>
          <p:nvPr/>
        </p:nvSpPr>
        <p:spPr>
          <a:xfrm>
            <a:off x="838200" y="1215958"/>
            <a:ext cx="5022273" cy="523220"/>
          </a:xfrm>
          <a:prstGeom prst="rect">
            <a:avLst/>
          </a:prstGeom>
          <a:noFill/>
        </p:spPr>
        <p:txBody>
          <a:bodyPr wrap="square" rtlCol="0">
            <a:spAutoFit/>
          </a:bodyPr>
          <a:lstStyle/>
          <a:p>
            <a:r>
              <a:rPr lang="en-US" sz="2800" dirty="0" err="1" smtClean="0">
                <a:solidFill>
                  <a:srgbClr val="FF0000"/>
                </a:solidFill>
                <a:latin typeface="Readex Pro" panose="020B0604020202020204" charset="-78"/>
                <a:cs typeface="Readex Pro" panose="020B0604020202020204" charset="-78"/>
              </a:rPr>
              <a:t>Kết</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luận</a:t>
            </a:r>
            <a:endParaRPr lang="en-US" sz="2800" dirty="0">
              <a:solidFill>
                <a:srgbClr val="FF0000"/>
              </a:solidFill>
              <a:latin typeface="Readex Pro" panose="020B0604020202020204" charset="-78"/>
              <a:cs typeface="Readex Pro" panose="020B0604020202020204" charset="-78"/>
            </a:endParaRPr>
          </a:p>
        </p:txBody>
      </p:sp>
      <p:sp>
        <p:nvSpPr>
          <p:cNvPr id="3" name="Content Placeholder 2"/>
          <p:cNvSpPr>
            <a:spLocks noGrp="1"/>
          </p:cNvSpPr>
          <p:nvPr>
            <p:ph idx="1"/>
          </p:nvPr>
        </p:nvSpPr>
        <p:spPr/>
        <p:txBody>
          <a:bodyPr>
            <a:normAutofit/>
          </a:bodyPr>
          <a:lstStyle/>
          <a:p>
            <a:pPr marL="342900" indent="-342900">
              <a:buFontTx/>
              <a:buChar char="-"/>
            </a:pPr>
            <a:r>
              <a:rPr lang="en-US" dirty="0" err="1" smtClean="0"/>
              <a:t>Kết</a:t>
            </a:r>
            <a:r>
              <a:rPr lang="en-US" dirty="0" smtClean="0"/>
              <a:t> </a:t>
            </a:r>
            <a:r>
              <a:rPr lang="en-US" dirty="0" err="1" smtClean="0"/>
              <a:t>quả</a:t>
            </a:r>
            <a:r>
              <a:rPr lang="en-US" dirty="0" smtClean="0"/>
              <a:t> </a:t>
            </a:r>
            <a:r>
              <a:rPr lang="en-US" dirty="0" err="1" smtClean="0"/>
              <a:t>đạt</a:t>
            </a:r>
            <a:r>
              <a:rPr lang="en-US" dirty="0" smtClean="0"/>
              <a:t> </a:t>
            </a:r>
            <a:r>
              <a:rPr lang="en-US" dirty="0" err="1" smtClean="0"/>
              <a:t>được</a:t>
            </a:r>
            <a:r>
              <a:rPr lang="en-US" dirty="0" smtClean="0"/>
              <a:t>:</a:t>
            </a:r>
          </a:p>
          <a:p>
            <a:r>
              <a:rPr lang="en-US" dirty="0" smtClean="0"/>
              <a:t>	</a:t>
            </a:r>
            <a:r>
              <a:rPr lang="en-US" dirty="0" err="1" smtClean="0"/>
              <a:t>Xây</a:t>
            </a:r>
            <a:r>
              <a:rPr lang="en-US" dirty="0" smtClean="0"/>
              <a:t> </a:t>
            </a:r>
            <a:r>
              <a:rPr lang="en-US" dirty="0" err="1" smtClean="0"/>
              <a:t>dựng</a:t>
            </a:r>
            <a:r>
              <a:rPr lang="en-US" dirty="0" smtClean="0"/>
              <a:t> </a:t>
            </a:r>
            <a:r>
              <a:rPr lang="en-US" dirty="0" err="1" smtClean="0"/>
              <a:t>được</a:t>
            </a:r>
            <a:r>
              <a:rPr lang="en-US" dirty="0" smtClean="0"/>
              <a:t> </a:t>
            </a:r>
            <a:r>
              <a:rPr lang="en-US" dirty="0" err="1" smtClean="0"/>
              <a:t>các</a:t>
            </a:r>
            <a:r>
              <a:rPr lang="en-US" dirty="0" smtClean="0"/>
              <a:t> </a:t>
            </a:r>
            <a:r>
              <a:rPr lang="en-US" dirty="0" err="1" smtClean="0"/>
              <a:t>chức</a:t>
            </a:r>
            <a:r>
              <a:rPr lang="en-US" dirty="0" smtClean="0"/>
              <a:t> </a:t>
            </a:r>
            <a:r>
              <a:rPr lang="en-US" dirty="0" err="1" smtClean="0"/>
              <a:t>năng</a:t>
            </a:r>
            <a:r>
              <a:rPr lang="en-US" dirty="0" smtClean="0"/>
              <a:t> </a:t>
            </a:r>
            <a:r>
              <a:rPr lang="en-US" dirty="0" err="1" smtClean="0"/>
              <a:t>cơ</a:t>
            </a:r>
            <a:r>
              <a:rPr lang="en-US" dirty="0" smtClean="0"/>
              <a:t> </a:t>
            </a:r>
            <a:r>
              <a:rPr lang="en-US" dirty="0" err="1" smtClean="0"/>
              <a:t>bản</a:t>
            </a:r>
            <a:r>
              <a:rPr lang="en-US" dirty="0" smtClean="0"/>
              <a:t> </a:t>
            </a:r>
            <a:r>
              <a:rPr lang="en-US" dirty="0" err="1" smtClean="0"/>
              <a:t>của</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tiền</a:t>
            </a:r>
            <a:r>
              <a:rPr lang="en-US" dirty="0" smtClean="0"/>
              <a:t> </a:t>
            </a:r>
            <a:r>
              <a:rPr lang="en-US" dirty="0" err="1" smtClean="0"/>
              <a:t>xử</a:t>
            </a:r>
            <a:r>
              <a:rPr lang="en-US" dirty="0" smtClean="0"/>
              <a:t> </a:t>
            </a:r>
            <a:r>
              <a:rPr lang="en-US" dirty="0" err="1" smtClean="0"/>
              <a:t>lý</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cho</a:t>
            </a:r>
            <a:r>
              <a:rPr lang="en-US" dirty="0" smtClean="0"/>
              <a:t> </a:t>
            </a:r>
            <a:r>
              <a:rPr lang="en-US" dirty="0" err="1" smtClean="0"/>
              <a:t>văn</a:t>
            </a:r>
            <a:r>
              <a:rPr lang="en-US" dirty="0" smtClean="0"/>
              <a:t> </a:t>
            </a:r>
            <a:r>
              <a:rPr lang="en-US" dirty="0" err="1" smtClean="0"/>
              <a:t>bản</a:t>
            </a:r>
            <a:r>
              <a:rPr lang="en-US" dirty="0" smtClean="0"/>
              <a:t>.</a:t>
            </a:r>
          </a:p>
          <a:p>
            <a:r>
              <a:rPr lang="en-US" dirty="0"/>
              <a:t>	</a:t>
            </a:r>
            <a:r>
              <a:rPr lang="en-US" dirty="0" err="1" smtClean="0"/>
              <a:t>Xây</a:t>
            </a:r>
            <a:r>
              <a:rPr lang="en-US" dirty="0" smtClean="0"/>
              <a:t> </a:t>
            </a:r>
            <a:r>
              <a:rPr lang="en-US" dirty="0" err="1" smtClean="0"/>
              <a:t>dựng</a:t>
            </a:r>
            <a:r>
              <a:rPr lang="en-US" dirty="0" smtClean="0"/>
              <a:t> </a:t>
            </a:r>
            <a:r>
              <a:rPr lang="en-US" dirty="0" err="1" smtClean="0"/>
              <a:t>được</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phân</a:t>
            </a:r>
            <a:r>
              <a:rPr lang="en-US" dirty="0" smtClean="0"/>
              <a:t> </a:t>
            </a:r>
            <a:r>
              <a:rPr lang="en-US" dirty="0" err="1" smtClean="0"/>
              <a:t>loại</a:t>
            </a:r>
            <a:r>
              <a:rPr lang="en-US" dirty="0" smtClean="0"/>
              <a:t> </a:t>
            </a:r>
            <a:r>
              <a:rPr lang="en-US" dirty="0" err="1" smtClean="0"/>
              <a:t>văn</a:t>
            </a:r>
            <a:r>
              <a:rPr lang="en-US" dirty="0"/>
              <a:t> </a:t>
            </a:r>
            <a:r>
              <a:rPr lang="en-US" dirty="0" err="1" smtClean="0"/>
              <a:t>bản</a:t>
            </a:r>
            <a:r>
              <a:rPr lang="en-US" dirty="0" smtClean="0"/>
              <a:t> </a:t>
            </a:r>
            <a:r>
              <a:rPr lang="en-US" dirty="0" err="1" smtClean="0"/>
              <a:t>tự</a:t>
            </a:r>
            <a:r>
              <a:rPr lang="en-US" dirty="0" smtClean="0"/>
              <a:t> </a:t>
            </a:r>
            <a:r>
              <a:rPr lang="en-US" dirty="0" err="1" smtClean="0"/>
              <a:t>động</a:t>
            </a:r>
            <a:r>
              <a:rPr lang="en-US" dirty="0" smtClean="0"/>
              <a:t>. </a:t>
            </a:r>
          </a:p>
          <a:p>
            <a:r>
              <a:rPr lang="en-US" dirty="0"/>
              <a:t>	</a:t>
            </a:r>
            <a:r>
              <a:rPr lang="en-US" dirty="0" err="1" smtClean="0"/>
              <a:t>Hệ</a:t>
            </a:r>
            <a:r>
              <a:rPr lang="en-US" dirty="0" smtClean="0"/>
              <a:t> </a:t>
            </a:r>
            <a:r>
              <a:rPr lang="en-US" dirty="0" err="1" smtClean="0"/>
              <a:t>thống</a:t>
            </a:r>
            <a:r>
              <a:rPr lang="en-US" dirty="0" smtClean="0"/>
              <a:t> </a:t>
            </a:r>
            <a:r>
              <a:rPr lang="en-US" dirty="0" err="1" smtClean="0"/>
              <a:t>phân</a:t>
            </a:r>
            <a:r>
              <a:rPr lang="en-US" dirty="0" smtClean="0"/>
              <a:t> </a:t>
            </a:r>
            <a:r>
              <a:rPr lang="en-US" dirty="0" err="1" smtClean="0"/>
              <a:t>loại</a:t>
            </a:r>
            <a:r>
              <a:rPr lang="en-US" dirty="0" smtClean="0"/>
              <a:t> </a:t>
            </a:r>
            <a:r>
              <a:rPr lang="en-US" dirty="0" err="1" smtClean="0"/>
              <a:t>nhanh</a:t>
            </a:r>
            <a:r>
              <a:rPr lang="en-US" dirty="0" smtClean="0"/>
              <a:t> </a:t>
            </a:r>
            <a:r>
              <a:rPr lang="en-US" dirty="0" err="1" smtClean="0"/>
              <a:t>và</a:t>
            </a:r>
            <a:r>
              <a:rPr lang="en-US" dirty="0" smtClean="0"/>
              <a:t> </a:t>
            </a:r>
            <a:r>
              <a:rPr lang="en-US" dirty="0" err="1" smtClean="0"/>
              <a:t>cho</a:t>
            </a:r>
            <a:r>
              <a:rPr lang="en-US" dirty="0" smtClean="0"/>
              <a:t> </a:t>
            </a:r>
            <a:r>
              <a:rPr lang="en-US" dirty="0" err="1" smtClean="0"/>
              <a:t>kết</a:t>
            </a:r>
            <a:r>
              <a:rPr lang="en-US" dirty="0" smtClean="0"/>
              <a:t> </a:t>
            </a:r>
            <a:r>
              <a:rPr lang="en-US" dirty="0" err="1" smtClean="0"/>
              <a:t>quả</a:t>
            </a:r>
            <a:r>
              <a:rPr lang="en-US" dirty="0" smtClean="0"/>
              <a:t> </a:t>
            </a:r>
            <a:r>
              <a:rPr lang="en-US" dirty="0" err="1" smtClean="0"/>
              <a:t>chính</a:t>
            </a:r>
            <a:r>
              <a:rPr lang="en-US" dirty="0" smtClean="0"/>
              <a:t> </a:t>
            </a:r>
            <a:r>
              <a:rPr lang="en-US" dirty="0" err="1" smtClean="0"/>
              <a:t>xác</a:t>
            </a:r>
            <a:r>
              <a:rPr lang="en-US" dirty="0" smtClean="0"/>
              <a:t> </a:t>
            </a:r>
            <a:r>
              <a:rPr lang="en-US" dirty="0" err="1" smtClean="0"/>
              <a:t>khá</a:t>
            </a:r>
            <a:r>
              <a:rPr lang="en-US" dirty="0" smtClean="0"/>
              <a:t> </a:t>
            </a:r>
            <a:r>
              <a:rPr lang="en-US" dirty="0" err="1" smtClean="0"/>
              <a:t>cao</a:t>
            </a:r>
            <a:r>
              <a:rPr lang="en-US" dirty="0" smtClean="0"/>
              <a:t>.</a:t>
            </a:r>
          </a:p>
          <a:p>
            <a:pPr marL="342900" indent="-342900">
              <a:buFontTx/>
              <a:buChar char="-"/>
            </a:pPr>
            <a:r>
              <a:rPr lang="en-US" dirty="0" err="1" smtClean="0"/>
              <a:t>Hạn</a:t>
            </a:r>
            <a:r>
              <a:rPr lang="en-US" dirty="0" smtClean="0"/>
              <a:t> </a:t>
            </a:r>
            <a:r>
              <a:rPr lang="en-US" dirty="0" err="1" smtClean="0"/>
              <a:t>chế</a:t>
            </a:r>
            <a:r>
              <a:rPr lang="en-US" dirty="0" smtClean="0"/>
              <a:t>:</a:t>
            </a:r>
          </a:p>
          <a:p>
            <a:r>
              <a:rPr lang="en-US" dirty="0"/>
              <a:t>	</a:t>
            </a:r>
            <a:r>
              <a:rPr lang="en-US" dirty="0" err="1" smtClean="0"/>
              <a:t>Chức</a:t>
            </a:r>
            <a:r>
              <a:rPr lang="en-US" dirty="0" smtClean="0"/>
              <a:t> </a:t>
            </a:r>
            <a:r>
              <a:rPr lang="en-US" dirty="0" err="1" smtClean="0"/>
              <a:t>năng</a:t>
            </a:r>
            <a:r>
              <a:rPr lang="en-US" dirty="0" smtClean="0"/>
              <a:t> </a:t>
            </a:r>
            <a:r>
              <a:rPr lang="en-US" dirty="0" err="1" smtClean="0"/>
              <a:t>xóa</a:t>
            </a:r>
            <a:r>
              <a:rPr lang="en-US" dirty="0" smtClean="0"/>
              <a:t> </a:t>
            </a:r>
            <a:r>
              <a:rPr lang="en-US" dirty="0" err="1" smtClean="0"/>
              <a:t>từ</a:t>
            </a:r>
            <a:r>
              <a:rPr lang="en-US" dirty="0" smtClean="0"/>
              <a:t> </a:t>
            </a:r>
            <a:r>
              <a:rPr lang="en-US" dirty="0" err="1" smtClean="0"/>
              <a:t>dừng</a:t>
            </a:r>
            <a:r>
              <a:rPr lang="en-US" dirty="0" smtClean="0"/>
              <a:t> </a:t>
            </a:r>
            <a:r>
              <a:rPr lang="en-US" dirty="0" err="1" smtClean="0"/>
              <a:t>chưa</a:t>
            </a:r>
            <a:r>
              <a:rPr lang="en-US" dirty="0" smtClean="0"/>
              <a:t> </a:t>
            </a:r>
            <a:r>
              <a:rPr lang="en-US" dirty="0" err="1" smtClean="0"/>
              <a:t>được</a:t>
            </a:r>
            <a:r>
              <a:rPr lang="en-US" dirty="0" smtClean="0"/>
              <a:t> </a:t>
            </a:r>
            <a:r>
              <a:rPr lang="en-US" dirty="0" err="1" smtClean="0"/>
              <a:t>tối</a:t>
            </a:r>
            <a:r>
              <a:rPr lang="en-US" dirty="0" smtClean="0"/>
              <a:t> </a:t>
            </a:r>
            <a:r>
              <a:rPr lang="en-US" dirty="0" err="1" smtClean="0"/>
              <a:t>ưu</a:t>
            </a:r>
            <a:r>
              <a:rPr lang="en-US" dirty="0" smtClean="0"/>
              <a:t>.</a:t>
            </a:r>
          </a:p>
          <a:p>
            <a:r>
              <a:rPr lang="en-US" dirty="0"/>
              <a:t>	</a:t>
            </a:r>
            <a:r>
              <a:rPr lang="en-US" dirty="0" err="1" smtClean="0"/>
              <a:t>Mô</a:t>
            </a:r>
            <a:r>
              <a:rPr lang="en-US" dirty="0" smtClean="0"/>
              <a:t> </a:t>
            </a:r>
            <a:r>
              <a:rPr lang="en-US" dirty="0" err="1" smtClean="0"/>
              <a:t>hình</a:t>
            </a:r>
            <a:r>
              <a:rPr lang="en-US" dirty="0" smtClean="0"/>
              <a:t> </a:t>
            </a:r>
            <a:r>
              <a:rPr lang="en-US" dirty="0" err="1" smtClean="0"/>
              <a:t>chưa</a:t>
            </a:r>
            <a:r>
              <a:rPr lang="en-US" dirty="0" smtClean="0"/>
              <a:t> </a:t>
            </a:r>
            <a:r>
              <a:rPr lang="en-US" dirty="0" err="1" smtClean="0"/>
              <a:t>phân</a:t>
            </a:r>
            <a:r>
              <a:rPr lang="en-US" dirty="0" smtClean="0"/>
              <a:t> </a:t>
            </a:r>
            <a:r>
              <a:rPr lang="en-US" dirty="0" err="1" smtClean="0"/>
              <a:t>tích</a:t>
            </a:r>
            <a:r>
              <a:rPr lang="en-US" dirty="0"/>
              <a:t> </a:t>
            </a:r>
            <a:r>
              <a:rPr lang="en-US" dirty="0" err="1" smtClean="0"/>
              <a:t>kỹ</a:t>
            </a:r>
            <a:r>
              <a:rPr lang="en-US" dirty="0" smtClean="0"/>
              <a:t> </a:t>
            </a:r>
            <a:r>
              <a:rPr lang="en-US" dirty="0" err="1" smtClean="0"/>
              <a:t>được</a:t>
            </a:r>
            <a:r>
              <a:rPr lang="en-US" dirty="0" smtClean="0"/>
              <a:t> </a:t>
            </a:r>
            <a:r>
              <a:rPr lang="en-US" dirty="0" err="1" smtClean="0"/>
              <a:t>ngữ</a:t>
            </a:r>
            <a:r>
              <a:rPr lang="en-US" dirty="0" smtClean="0"/>
              <a:t> </a:t>
            </a:r>
            <a:r>
              <a:rPr lang="en-US" dirty="0" err="1" smtClean="0"/>
              <a:t>cảnh</a:t>
            </a:r>
            <a:r>
              <a:rPr lang="en-US" dirty="0" smtClean="0"/>
              <a:t> </a:t>
            </a:r>
            <a:r>
              <a:rPr lang="en-US" dirty="0" err="1" smtClean="0"/>
              <a:t>của</a:t>
            </a:r>
            <a:r>
              <a:rPr lang="en-US" dirty="0" smtClean="0"/>
              <a:t> </a:t>
            </a:r>
            <a:r>
              <a:rPr lang="en-US" dirty="0" err="1" smtClean="0"/>
              <a:t>văn</a:t>
            </a:r>
            <a:r>
              <a:rPr lang="en-US" dirty="0" smtClean="0"/>
              <a:t> </a:t>
            </a:r>
            <a:r>
              <a:rPr lang="en-US" dirty="0" err="1" smtClean="0"/>
              <a:t>bản</a:t>
            </a:r>
            <a:r>
              <a:rPr lang="en-US" dirty="0" smtClean="0"/>
              <a:t>, </a:t>
            </a:r>
            <a:r>
              <a:rPr lang="en-US" dirty="0" err="1" smtClean="0"/>
              <a:t>chỉ</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từ</a:t>
            </a:r>
            <a:r>
              <a:rPr lang="en-US" dirty="0"/>
              <a:t> </a:t>
            </a:r>
            <a:r>
              <a:rPr lang="en-US" dirty="0" err="1" smtClean="0"/>
              <a:t>vựng</a:t>
            </a:r>
            <a:r>
              <a:rPr lang="en-US" dirty="0" smtClean="0"/>
              <a:t>.</a:t>
            </a:r>
          </a:p>
          <a:p>
            <a:endParaRPr lang="en-US" dirty="0" smtClean="0"/>
          </a:p>
        </p:txBody>
      </p:sp>
    </p:spTree>
    <p:extLst>
      <p:ext uri="{BB962C8B-B14F-4D97-AF65-F5344CB8AC3E}">
        <p14:creationId xmlns:p14="http://schemas.microsoft.com/office/powerpoint/2010/main" val="317731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25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down)">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down)">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wipe(down)">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wipe(down)">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wipe(down)">
                                      <p:cBhvr>
                                        <p:cTn id="40" dur="500"/>
                                        <p:tgtEl>
                                          <p:spTgt spid="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Effect transition="in" filter="wipe(down)">
                                      <p:cBhvr>
                                        <p:cTn id="4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8545"/>
            <a:ext cx="10515600" cy="1339023"/>
          </a:xfrm>
        </p:spPr>
        <p:txBody>
          <a:bodyPr>
            <a:normAutofit/>
          </a:bodyPr>
          <a:lstStyle/>
          <a:p>
            <a:r>
              <a:rPr lang="en-US" sz="4000" dirty="0" smtClean="0"/>
              <a:t>4. </a:t>
            </a:r>
            <a:r>
              <a:rPr lang="en-US" sz="4000" dirty="0" err="1" smtClean="0"/>
              <a:t>Kết</a:t>
            </a:r>
            <a:r>
              <a:rPr lang="en-US" sz="4000" dirty="0" smtClean="0"/>
              <a:t> </a:t>
            </a:r>
            <a:r>
              <a:rPr lang="en-US" sz="4000" dirty="0" err="1" smtClean="0"/>
              <a:t>luận</a:t>
            </a:r>
            <a:r>
              <a:rPr lang="en-US" sz="4000" dirty="0" smtClean="0"/>
              <a:t> </a:t>
            </a:r>
            <a:r>
              <a:rPr lang="en-US" sz="4000" dirty="0" err="1" smtClean="0"/>
              <a:t>và</a:t>
            </a:r>
            <a:r>
              <a:rPr lang="en-US" sz="4000" dirty="0" smtClean="0"/>
              <a:t> </a:t>
            </a:r>
            <a:r>
              <a:rPr lang="en-US" sz="4000" dirty="0" err="1" smtClean="0"/>
              <a:t>hướng</a:t>
            </a:r>
            <a:r>
              <a:rPr lang="en-US" sz="4000" dirty="0" smtClean="0"/>
              <a:t> </a:t>
            </a:r>
            <a:r>
              <a:rPr lang="en-US" sz="4000" dirty="0" err="1" smtClean="0"/>
              <a:t>phát</a:t>
            </a:r>
            <a:r>
              <a:rPr lang="en-US" sz="4000" dirty="0" smtClean="0"/>
              <a:t> </a:t>
            </a:r>
            <a:r>
              <a:rPr lang="en-US" sz="4000" dirty="0" err="1" smtClean="0"/>
              <a:t>triển</a:t>
            </a:r>
            <a:endParaRPr lang="en-US" dirty="0"/>
          </a:p>
        </p:txBody>
      </p:sp>
      <p:sp>
        <p:nvSpPr>
          <p:cNvPr id="26" name="TextBox 25"/>
          <p:cNvSpPr txBox="1"/>
          <p:nvPr/>
        </p:nvSpPr>
        <p:spPr>
          <a:xfrm>
            <a:off x="838200" y="1215958"/>
            <a:ext cx="5022273" cy="523220"/>
          </a:xfrm>
          <a:prstGeom prst="rect">
            <a:avLst/>
          </a:prstGeom>
          <a:noFill/>
        </p:spPr>
        <p:txBody>
          <a:bodyPr wrap="square" rtlCol="0">
            <a:spAutoFit/>
          </a:bodyPr>
          <a:lstStyle/>
          <a:p>
            <a:r>
              <a:rPr lang="en-US" sz="2800" dirty="0" err="1" smtClean="0">
                <a:solidFill>
                  <a:srgbClr val="FF0000"/>
                </a:solidFill>
                <a:latin typeface="Readex Pro" panose="020B0604020202020204" charset="-78"/>
                <a:cs typeface="Readex Pro" panose="020B0604020202020204" charset="-78"/>
              </a:rPr>
              <a:t>Hướng</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phát</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triển</a:t>
            </a:r>
            <a:endParaRPr lang="en-US" sz="2800" dirty="0">
              <a:solidFill>
                <a:srgbClr val="FF0000"/>
              </a:solidFill>
              <a:latin typeface="Readex Pro" panose="020B0604020202020204" charset="-78"/>
              <a:cs typeface="Readex Pro" panose="020B0604020202020204" charset="-78"/>
            </a:endParaRPr>
          </a:p>
        </p:txBody>
      </p:sp>
      <p:sp>
        <p:nvSpPr>
          <p:cNvPr id="3" name="Content Placeholder 2"/>
          <p:cNvSpPr>
            <a:spLocks noGrp="1"/>
          </p:cNvSpPr>
          <p:nvPr>
            <p:ph idx="1"/>
          </p:nvPr>
        </p:nvSpPr>
        <p:spPr/>
        <p:txBody>
          <a:bodyPr>
            <a:normAutofit/>
          </a:bodyPr>
          <a:lstStyle/>
          <a:p>
            <a:pPr marL="342900" indent="-342900">
              <a:buFontTx/>
              <a:buChar char="-"/>
            </a:pPr>
            <a:r>
              <a:rPr lang="en-US" dirty="0" err="1" smtClean="0"/>
              <a:t>Thêm</a:t>
            </a:r>
            <a:r>
              <a:rPr lang="en-US" dirty="0" smtClean="0"/>
              <a:t> </a:t>
            </a:r>
            <a:r>
              <a:rPr lang="en-US" dirty="0" err="1" smtClean="0"/>
              <a:t>mô</a:t>
            </a:r>
            <a:r>
              <a:rPr lang="en-US" dirty="0" smtClean="0"/>
              <a:t> </a:t>
            </a:r>
            <a:r>
              <a:rPr lang="en-US" dirty="0" err="1" smtClean="0"/>
              <a:t>hình</a:t>
            </a:r>
            <a:r>
              <a:rPr lang="en-US" dirty="0" smtClean="0"/>
              <a:t> </a:t>
            </a:r>
            <a:r>
              <a:rPr lang="en-US" dirty="0" err="1" smtClean="0"/>
              <a:t>học</a:t>
            </a:r>
            <a:r>
              <a:rPr lang="en-US" dirty="0" smtClean="0"/>
              <a:t> </a:t>
            </a:r>
            <a:r>
              <a:rPr lang="en-US" dirty="0" err="1" smtClean="0"/>
              <a:t>sâu</a:t>
            </a:r>
            <a:r>
              <a:rPr lang="en-US" dirty="0" smtClean="0"/>
              <a:t> </a:t>
            </a:r>
            <a:r>
              <a:rPr lang="en-US" dirty="0" err="1" smtClean="0"/>
              <a:t>để</a:t>
            </a:r>
            <a:r>
              <a:rPr lang="en-US" dirty="0" smtClean="0"/>
              <a:t> </a:t>
            </a:r>
            <a:r>
              <a:rPr lang="en-US" dirty="0" err="1" smtClean="0"/>
              <a:t>phân</a:t>
            </a:r>
            <a:r>
              <a:rPr lang="en-US" dirty="0" smtClean="0"/>
              <a:t> </a:t>
            </a:r>
            <a:r>
              <a:rPr lang="en-US" dirty="0" err="1" smtClean="0"/>
              <a:t>tích</a:t>
            </a:r>
            <a:r>
              <a:rPr lang="en-US" dirty="0" smtClean="0"/>
              <a:t> </a:t>
            </a:r>
            <a:r>
              <a:rPr lang="en-US" dirty="0" err="1" smtClean="0"/>
              <a:t>rõ</a:t>
            </a:r>
            <a:r>
              <a:rPr lang="en-US" dirty="0" smtClean="0"/>
              <a:t> </a:t>
            </a:r>
            <a:r>
              <a:rPr lang="en-US" dirty="0" err="1" smtClean="0"/>
              <a:t>ngữ</a:t>
            </a:r>
            <a:r>
              <a:rPr lang="en-US" dirty="0" smtClean="0"/>
              <a:t> </a:t>
            </a:r>
            <a:r>
              <a:rPr lang="en-US" dirty="0" err="1" smtClean="0"/>
              <a:t>cảnh</a:t>
            </a:r>
            <a:r>
              <a:rPr lang="en-US" dirty="0" smtClean="0"/>
              <a:t> </a:t>
            </a:r>
            <a:r>
              <a:rPr lang="en-US" dirty="0" err="1" smtClean="0"/>
              <a:t>văn</a:t>
            </a:r>
            <a:r>
              <a:rPr lang="en-US" dirty="0" smtClean="0"/>
              <a:t> </a:t>
            </a:r>
            <a:r>
              <a:rPr lang="en-US" dirty="0" err="1" smtClean="0"/>
              <a:t>bản</a:t>
            </a:r>
            <a:r>
              <a:rPr lang="en-US" dirty="0" smtClean="0"/>
              <a:t>, </a:t>
            </a:r>
            <a:r>
              <a:rPr lang="en-US" dirty="0" err="1" smtClean="0"/>
              <a:t>tăng</a:t>
            </a:r>
            <a:r>
              <a:rPr lang="en-US" dirty="0" smtClean="0"/>
              <a:t> </a:t>
            </a:r>
            <a:r>
              <a:rPr lang="en-US" dirty="0" err="1" smtClean="0"/>
              <a:t>thêm</a:t>
            </a:r>
            <a:r>
              <a:rPr lang="en-US" dirty="0" smtClean="0"/>
              <a:t> </a:t>
            </a:r>
            <a:r>
              <a:rPr lang="en-US" dirty="0" err="1" smtClean="0"/>
              <a:t>độ</a:t>
            </a:r>
            <a:r>
              <a:rPr lang="en-US" dirty="0" smtClean="0"/>
              <a:t> </a:t>
            </a:r>
            <a:r>
              <a:rPr lang="en-US" dirty="0" err="1" smtClean="0"/>
              <a:t>chính</a:t>
            </a:r>
            <a:r>
              <a:rPr lang="en-US" dirty="0" smtClean="0"/>
              <a:t> </a:t>
            </a:r>
            <a:r>
              <a:rPr lang="en-US" dirty="0" err="1" smtClean="0"/>
              <a:t>xác</a:t>
            </a:r>
            <a:r>
              <a:rPr lang="en-US" dirty="0" smtClean="0"/>
              <a:t>.</a:t>
            </a:r>
          </a:p>
          <a:p>
            <a:pPr marL="342900" indent="-342900">
              <a:buFontTx/>
              <a:buChar char="-"/>
            </a:pPr>
            <a:r>
              <a:rPr lang="en-US" dirty="0" err="1" smtClean="0"/>
              <a:t>Tối</a:t>
            </a:r>
            <a:r>
              <a:rPr lang="en-US" dirty="0" smtClean="0"/>
              <a:t> </a:t>
            </a:r>
            <a:r>
              <a:rPr lang="en-US" dirty="0" err="1" smtClean="0"/>
              <a:t>ưu</a:t>
            </a:r>
            <a:r>
              <a:rPr lang="en-US" dirty="0" smtClean="0"/>
              <a:t> </a:t>
            </a:r>
            <a:r>
              <a:rPr lang="en-US" dirty="0" err="1" smtClean="0"/>
              <a:t>hóa</a:t>
            </a:r>
            <a:r>
              <a:rPr lang="en-US" dirty="0" smtClean="0"/>
              <a:t> </a:t>
            </a:r>
            <a:r>
              <a:rPr lang="en-US" dirty="0" err="1" smtClean="0"/>
              <a:t>các</a:t>
            </a:r>
            <a:r>
              <a:rPr lang="en-US" dirty="0" smtClean="0"/>
              <a:t> </a:t>
            </a:r>
            <a:r>
              <a:rPr lang="en-US" dirty="0" err="1" smtClean="0"/>
              <a:t>chức</a:t>
            </a:r>
            <a:r>
              <a:rPr lang="en-US" dirty="0" smtClean="0"/>
              <a:t> </a:t>
            </a:r>
            <a:r>
              <a:rPr lang="en-US" dirty="0" err="1" smtClean="0"/>
              <a:t>năng</a:t>
            </a:r>
            <a:r>
              <a:rPr lang="en-US" dirty="0" smtClean="0"/>
              <a:t> </a:t>
            </a:r>
            <a:r>
              <a:rPr lang="en-US" dirty="0" err="1" smtClean="0"/>
              <a:t>tiền</a:t>
            </a:r>
            <a:r>
              <a:rPr lang="en-US" dirty="0" smtClean="0"/>
              <a:t> </a:t>
            </a:r>
            <a:r>
              <a:rPr lang="en-US" dirty="0" err="1" smtClean="0"/>
              <a:t>xử</a:t>
            </a:r>
            <a:r>
              <a:rPr lang="en-US" dirty="0" smtClean="0"/>
              <a:t> </a:t>
            </a:r>
            <a:r>
              <a:rPr lang="en-US" dirty="0" err="1" smtClean="0"/>
              <a:t>lý</a:t>
            </a:r>
            <a:r>
              <a:rPr lang="en-US" dirty="0" smtClean="0"/>
              <a:t> </a:t>
            </a:r>
            <a:r>
              <a:rPr lang="en-US" dirty="0" err="1" smtClean="0"/>
              <a:t>dữ</a:t>
            </a:r>
            <a:r>
              <a:rPr lang="en-US" dirty="0" smtClean="0"/>
              <a:t> </a:t>
            </a:r>
            <a:r>
              <a:rPr lang="en-US" dirty="0" err="1" smtClean="0"/>
              <a:t>liệu</a:t>
            </a:r>
            <a:r>
              <a:rPr lang="en-US" dirty="0" smtClean="0"/>
              <a:t>.</a:t>
            </a:r>
          </a:p>
          <a:p>
            <a:pPr marL="342900" indent="-342900">
              <a:buFontTx/>
              <a:buChar char="-"/>
            </a:pPr>
            <a:r>
              <a:rPr lang="en-US" dirty="0" err="1" smtClean="0"/>
              <a:t>Mở</a:t>
            </a:r>
            <a:r>
              <a:rPr lang="en-US" dirty="0" smtClean="0"/>
              <a:t> </a:t>
            </a:r>
            <a:r>
              <a:rPr lang="en-US" dirty="0" err="1" smtClean="0"/>
              <a:t>rộng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với</a:t>
            </a:r>
            <a:r>
              <a:rPr lang="en-US" dirty="0" smtClean="0"/>
              <a:t> </a:t>
            </a:r>
            <a:r>
              <a:rPr lang="en-US" dirty="0" err="1" smtClean="0"/>
              <a:t>tập</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lớn</a:t>
            </a:r>
            <a:r>
              <a:rPr lang="en-US" dirty="0" smtClean="0"/>
              <a:t>.</a:t>
            </a:r>
          </a:p>
        </p:txBody>
      </p:sp>
    </p:spTree>
    <p:extLst>
      <p:ext uri="{BB962C8B-B14F-4D97-AF65-F5344CB8AC3E}">
        <p14:creationId xmlns:p14="http://schemas.microsoft.com/office/powerpoint/2010/main" val="42590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25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down)">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down)">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wipe(down)">
                                      <p:cBhvr>
                                        <p:cTn id="2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8545"/>
            <a:ext cx="10515600" cy="1339023"/>
          </a:xfrm>
        </p:spPr>
        <p:txBody>
          <a:bodyPr>
            <a:normAutofit/>
          </a:bodyPr>
          <a:lstStyle/>
          <a:p>
            <a:r>
              <a:rPr lang="en-US" sz="4000" dirty="0" smtClean="0"/>
              <a:t>5. Demo</a:t>
            </a:r>
            <a:endParaRPr lang="en-US" dirty="0"/>
          </a:p>
        </p:txBody>
      </p:sp>
    </p:spTree>
    <p:extLst>
      <p:ext uri="{BB962C8B-B14F-4D97-AF65-F5344CB8AC3E}">
        <p14:creationId xmlns:p14="http://schemas.microsoft.com/office/powerpoint/2010/main" val="310809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534-7827-4BC2-AA37-164B475ACC16}"/>
              </a:ext>
            </a:extLst>
          </p:cNvPr>
          <p:cNvSpPr>
            <a:spLocks noGrp="1"/>
          </p:cNvSpPr>
          <p:nvPr>
            <p:ph type="title"/>
          </p:nvPr>
        </p:nvSpPr>
        <p:spPr/>
        <p:txBody>
          <a:bodyPr/>
          <a:lstStyle/>
          <a:p>
            <a:r>
              <a:rPr lang="en-US" dirty="0" smtClean="0"/>
              <a:t>NỘI DUNG BÁO CÁO</a:t>
            </a:r>
            <a:endParaRPr lang="en-US" dirty="0"/>
          </a:p>
        </p:txBody>
      </p:sp>
      <p:sp>
        <p:nvSpPr>
          <p:cNvPr id="3" name="Subtitle 2">
            <a:extLst>
              <a:ext uri="{FF2B5EF4-FFF2-40B4-BE49-F238E27FC236}">
                <a16:creationId xmlns:a16="http://schemas.microsoft.com/office/drawing/2014/main" id="{DDACE8DF-BE37-4B49-9A1D-4D0FC8ACB34A}"/>
              </a:ext>
            </a:extLst>
          </p:cNvPr>
          <p:cNvSpPr>
            <a:spLocks noGrp="1"/>
          </p:cNvSpPr>
          <p:nvPr>
            <p:ph type="subTitle" idx="4294967295"/>
          </p:nvPr>
        </p:nvSpPr>
        <p:spPr>
          <a:xfrm>
            <a:off x="1081087" y="1996719"/>
            <a:ext cx="10029825" cy="2957513"/>
          </a:xfrm>
        </p:spPr>
        <p:txBody>
          <a:bodyPr>
            <a:normAutofit/>
          </a:bodyPr>
          <a:lstStyle/>
          <a:p>
            <a:pPr marL="514350" indent="-514350">
              <a:buFont typeface="+mj-lt"/>
              <a:buAutoNum type="arabicPeriod"/>
            </a:pPr>
            <a:r>
              <a:rPr lang="en-US" dirty="0" err="1" smtClean="0"/>
              <a:t>Tổng</a:t>
            </a:r>
            <a:r>
              <a:rPr lang="en-US" dirty="0" smtClean="0"/>
              <a:t> </a:t>
            </a:r>
            <a:r>
              <a:rPr lang="en-US" dirty="0" err="1" smtClean="0"/>
              <a:t>quan</a:t>
            </a:r>
            <a:r>
              <a:rPr lang="en-US" dirty="0" smtClean="0"/>
              <a:t> </a:t>
            </a:r>
            <a:r>
              <a:rPr lang="en-US" dirty="0" err="1" smtClean="0"/>
              <a:t>về</a:t>
            </a:r>
            <a:r>
              <a:rPr lang="en-US" dirty="0" smtClean="0"/>
              <a:t> </a:t>
            </a:r>
            <a:r>
              <a:rPr lang="en-US" dirty="0" err="1" smtClean="0"/>
              <a:t>bài</a:t>
            </a:r>
            <a:r>
              <a:rPr lang="en-US" dirty="0" smtClean="0"/>
              <a:t> </a:t>
            </a:r>
            <a:r>
              <a:rPr lang="en-US" dirty="0" err="1" smtClean="0"/>
              <a:t>toán</a:t>
            </a:r>
            <a:r>
              <a:rPr lang="en-US" dirty="0" smtClean="0"/>
              <a:t> </a:t>
            </a:r>
            <a:r>
              <a:rPr lang="en-US" dirty="0" err="1" smtClean="0"/>
              <a:t>phân</a:t>
            </a:r>
            <a:r>
              <a:rPr lang="en-US" dirty="0" smtClean="0"/>
              <a:t> </a:t>
            </a:r>
            <a:r>
              <a:rPr lang="en-US" dirty="0" err="1" smtClean="0"/>
              <a:t>loại</a:t>
            </a:r>
            <a:r>
              <a:rPr lang="en-US" dirty="0" smtClean="0"/>
              <a:t> </a:t>
            </a:r>
            <a:r>
              <a:rPr lang="en-US" dirty="0" err="1" smtClean="0"/>
              <a:t>văn</a:t>
            </a:r>
            <a:r>
              <a:rPr lang="en-US" dirty="0" smtClean="0"/>
              <a:t> </a:t>
            </a:r>
            <a:r>
              <a:rPr lang="en-US" dirty="0" err="1" smtClean="0"/>
              <a:t>bản</a:t>
            </a:r>
            <a:endParaRPr lang="en-US" dirty="0" smtClean="0"/>
          </a:p>
          <a:p>
            <a:pPr marL="514350" indent="-514350">
              <a:buFont typeface="+mj-lt"/>
              <a:buAutoNum type="arabicPeriod"/>
            </a:pPr>
            <a:r>
              <a:rPr lang="en-US" dirty="0" err="1" smtClean="0"/>
              <a:t>Phân</a:t>
            </a:r>
            <a:r>
              <a:rPr lang="en-US" dirty="0" smtClean="0"/>
              <a:t> </a:t>
            </a:r>
            <a:r>
              <a:rPr lang="en-US" dirty="0" err="1" smtClean="0"/>
              <a:t>loại</a:t>
            </a:r>
            <a:r>
              <a:rPr lang="en-US" dirty="0" smtClean="0"/>
              <a:t> </a:t>
            </a:r>
            <a:r>
              <a:rPr lang="en-US" dirty="0" err="1" smtClean="0"/>
              <a:t>văn</a:t>
            </a:r>
            <a:r>
              <a:rPr lang="en-US" dirty="0" smtClean="0"/>
              <a:t> </a:t>
            </a:r>
            <a:r>
              <a:rPr lang="en-US" dirty="0" err="1" smtClean="0"/>
              <a:t>bản</a:t>
            </a:r>
            <a:r>
              <a:rPr lang="en-US" dirty="0" smtClean="0"/>
              <a:t> </a:t>
            </a:r>
            <a:r>
              <a:rPr lang="en-US" dirty="0" err="1" smtClean="0"/>
              <a:t>với</a:t>
            </a:r>
            <a:r>
              <a:rPr lang="en-US" dirty="0" smtClean="0"/>
              <a:t> Naïve Bayes</a:t>
            </a:r>
          </a:p>
          <a:p>
            <a:pPr marL="514350" indent="-514350">
              <a:buFont typeface="+mj-lt"/>
              <a:buAutoNum type="arabicPeriod"/>
            </a:pPr>
            <a:r>
              <a:rPr lang="en-US" dirty="0" err="1" smtClean="0"/>
              <a:t>Quy</a:t>
            </a:r>
            <a:r>
              <a:rPr lang="en-US" dirty="0" smtClean="0"/>
              <a:t> </a:t>
            </a:r>
            <a:r>
              <a:rPr lang="en-US" dirty="0" err="1" smtClean="0"/>
              <a:t>trình</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bài</a:t>
            </a:r>
            <a:r>
              <a:rPr lang="en-US" dirty="0" smtClean="0"/>
              <a:t> </a:t>
            </a:r>
            <a:r>
              <a:rPr lang="en-US" dirty="0" err="1" smtClean="0"/>
              <a:t>toán</a:t>
            </a:r>
            <a:endParaRPr lang="en-US" dirty="0" smtClean="0"/>
          </a:p>
          <a:p>
            <a:pPr marL="514350" indent="-514350">
              <a:buFont typeface="+mj-lt"/>
              <a:buAutoNum type="arabicPeriod"/>
            </a:pPr>
            <a:r>
              <a:rPr lang="en-US" dirty="0" err="1" smtClean="0"/>
              <a:t>Kết</a:t>
            </a:r>
            <a:r>
              <a:rPr lang="en-US" dirty="0" smtClean="0"/>
              <a:t> </a:t>
            </a:r>
            <a:r>
              <a:rPr lang="en-US" dirty="0" err="1" smtClean="0"/>
              <a:t>luận</a:t>
            </a:r>
            <a:r>
              <a:rPr lang="en-US" dirty="0" smtClean="0"/>
              <a:t> </a:t>
            </a:r>
            <a:r>
              <a:rPr lang="en-US" dirty="0" err="1" smtClean="0"/>
              <a:t>và</a:t>
            </a:r>
            <a:r>
              <a:rPr lang="en-US" dirty="0" smtClean="0"/>
              <a:t> </a:t>
            </a:r>
            <a:r>
              <a:rPr lang="en-US" dirty="0" err="1" smtClean="0"/>
              <a:t>hướng</a:t>
            </a:r>
            <a:r>
              <a:rPr lang="en-US" dirty="0" smtClean="0"/>
              <a:t> </a:t>
            </a:r>
            <a:r>
              <a:rPr lang="en-US" dirty="0" err="1" smtClean="0"/>
              <a:t>phát</a:t>
            </a:r>
            <a:r>
              <a:rPr lang="en-US" dirty="0" smtClean="0"/>
              <a:t> </a:t>
            </a:r>
            <a:r>
              <a:rPr lang="en-US" dirty="0" err="1" smtClean="0"/>
              <a:t>triển</a:t>
            </a:r>
            <a:endParaRPr lang="en-US" dirty="0" smtClean="0"/>
          </a:p>
          <a:p>
            <a:pPr marL="514350" indent="-514350">
              <a:buFont typeface="+mj-lt"/>
              <a:buAutoNum type="arabicPeriod"/>
            </a:pPr>
            <a:r>
              <a:rPr lang="en-US" dirty="0" smtClean="0"/>
              <a:t>Demo</a:t>
            </a:r>
            <a:endParaRPr lang="en-US" dirty="0" smtClean="0"/>
          </a:p>
          <a:p>
            <a:endParaRPr lang="en-US" dirty="0"/>
          </a:p>
        </p:txBody>
      </p:sp>
    </p:spTree>
    <p:extLst>
      <p:ext uri="{BB962C8B-B14F-4D97-AF65-F5344CB8AC3E}">
        <p14:creationId xmlns:p14="http://schemas.microsoft.com/office/powerpoint/2010/main" val="220335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9"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50"/>
                                        <p:tgtEl>
                                          <p:spTgt spid="3">
                                            <p:txEl>
                                              <p:pRg st="0" end="0"/>
                                            </p:txEl>
                                          </p:spTgt>
                                        </p:tgtEl>
                                      </p:cBhvr>
                                    </p:animEffect>
                                    <p:anim calcmode="lin" valueType="num">
                                      <p:cBhvr>
                                        <p:cTn id="13"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2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250"/>
                                        <p:tgtEl>
                                          <p:spTgt spid="3">
                                            <p:txEl>
                                              <p:pRg st="1" end="1"/>
                                            </p:txEl>
                                          </p:spTgt>
                                        </p:tgtEl>
                                      </p:cBhvr>
                                    </p:animEffect>
                                    <p:anim calcmode="lin" valueType="num">
                                      <p:cBhvr>
                                        <p:cTn id="20"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2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250"/>
                                        <p:tgtEl>
                                          <p:spTgt spid="3">
                                            <p:txEl>
                                              <p:pRg st="2" end="2"/>
                                            </p:txEl>
                                          </p:spTgt>
                                        </p:tgtEl>
                                      </p:cBhvr>
                                    </p:animEffect>
                                    <p:anim calcmode="lin" valueType="num">
                                      <p:cBhvr>
                                        <p:cTn id="27"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2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250"/>
                                        <p:tgtEl>
                                          <p:spTgt spid="3">
                                            <p:txEl>
                                              <p:pRg st="3" end="3"/>
                                            </p:txEl>
                                          </p:spTgt>
                                        </p:tgtEl>
                                      </p:cBhvr>
                                    </p:animEffect>
                                    <p:anim calcmode="lin" valueType="num">
                                      <p:cBhvr>
                                        <p:cTn id="34"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2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250"/>
                                        <p:tgtEl>
                                          <p:spTgt spid="3">
                                            <p:txEl>
                                              <p:pRg st="4" end="4"/>
                                            </p:txEl>
                                          </p:spTgt>
                                        </p:tgtEl>
                                      </p:cBhvr>
                                    </p:animEffect>
                                    <p:anim calcmode="lin" valueType="num">
                                      <p:cBhvr>
                                        <p:cTn id="41"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2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9"/>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en-US" dirty="0" smtClean="0"/>
              <a:t>1. </a:t>
            </a:r>
            <a:r>
              <a:rPr lang="en-US" dirty="0" err="1" smtClean="0"/>
              <a:t>Tổng</a:t>
            </a:r>
            <a:r>
              <a:rPr lang="en-US" dirty="0" smtClean="0"/>
              <a:t> </a:t>
            </a:r>
            <a:r>
              <a:rPr lang="en-US" dirty="0" err="1" smtClean="0"/>
              <a:t>quan</a:t>
            </a:r>
            <a:r>
              <a:rPr lang="en-US" dirty="0" smtClean="0"/>
              <a:t> </a:t>
            </a:r>
            <a:r>
              <a:rPr lang="en-US" dirty="0" err="1" smtClean="0"/>
              <a:t>về</a:t>
            </a:r>
            <a:r>
              <a:rPr lang="en-US" dirty="0" smtClean="0"/>
              <a:t> </a:t>
            </a:r>
            <a:r>
              <a:rPr lang="en-US" dirty="0" err="1" smtClean="0"/>
              <a:t>bài</a:t>
            </a:r>
            <a:r>
              <a:rPr lang="en-US" dirty="0" smtClean="0"/>
              <a:t> </a:t>
            </a:r>
            <a:r>
              <a:rPr lang="en-US" dirty="0" err="1" smtClean="0"/>
              <a:t>toán</a:t>
            </a:r>
            <a:r>
              <a:rPr lang="en-US" dirty="0" smtClean="0"/>
              <a:t> </a:t>
            </a:r>
            <a:r>
              <a:rPr lang="en-US" dirty="0" err="1" smtClean="0"/>
              <a:t>phân</a:t>
            </a:r>
            <a:r>
              <a:rPr lang="en-US" dirty="0" smtClean="0"/>
              <a:t> </a:t>
            </a:r>
            <a:r>
              <a:rPr lang="en-US" dirty="0" err="1" smtClean="0"/>
              <a:t>loại</a:t>
            </a:r>
            <a:r>
              <a:rPr lang="en-US" dirty="0" smtClean="0"/>
              <a:t> </a:t>
            </a:r>
            <a:r>
              <a:rPr lang="en-US" dirty="0" err="1" smtClean="0"/>
              <a:t>văn</a:t>
            </a:r>
            <a:r>
              <a:rPr lang="en-US" dirty="0" smtClean="0"/>
              <a:t> </a:t>
            </a:r>
            <a:r>
              <a:rPr lang="en-US" dirty="0" err="1" smtClean="0"/>
              <a:t>bản</a:t>
            </a:r>
            <a:endParaRPr lang="en-US" dirty="0"/>
          </a:p>
        </p:txBody>
      </p:sp>
      <p:sp>
        <p:nvSpPr>
          <p:cNvPr id="3" name="Content Placeholder 2">
            <a:extLst>
              <a:ext uri="{FF2B5EF4-FFF2-40B4-BE49-F238E27FC236}">
                <a16:creationId xmlns:a16="http://schemas.microsoft.com/office/drawing/2014/main" id="{E48B3A4D-EB59-4245-BACF-15AE3A78BA4E}"/>
              </a:ext>
            </a:extLst>
          </p:cNvPr>
          <p:cNvSpPr>
            <a:spLocks noGrp="1"/>
          </p:cNvSpPr>
          <p:nvPr>
            <p:ph idx="1"/>
          </p:nvPr>
        </p:nvSpPr>
        <p:spPr>
          <a:xfrm>
            <a:off x="838200" y="1477568"/>
            <a:ext cx="10515600" cy="4351338"/>
          </a:xfrm>
        </p:spPr>
        <p:txBody>
          <a:bodyPr>
            <a:normAutofit/>
          </a:bodyPr>
          <a:lstStyle/>
          <a:p>
            <a:pPr marL="342900" indent="-342900">
              <a:buFontTx/>
              <a:buChar char="-"/>
            </a:pPr>
            <a:r>
              <a:rPr lang="en-US" dirty="0" err="1" smtClean="0"/>
              <a:t>Phân</a:t>
            </a:r>
            <a:r>
              <a:rPr lang="en-US" dirty="0" smtClean="0"/>
              <a:t> </a:t>
            </a:r>
            <a:r>
              <a:rPr lang="en-US" dirty="0" err="1"/>
              <a:t>loại</a:t>
            </a:r>
            <a:r>
              <a:rPr lang="en-US" dirty="0"/>
              <a:t> </a:t>
            </a:r>
            <a:r>
              <a:rPr lang="en-US" dirty="0" err="1"/>
              <a:t>văn</a:t>
            </a:r>
            <a:r>
              <a:rPr lang="en-US" dirty="0"/>
              <a:t> </a:t>
            </a:r>
            <a:r>
              <a:rPr lang="en-US" dirty="0" err="1"/>
              <a:t>bản</a:t>
            </a:r>
            <a:r>
              <a:rPr lang="en-US" dirty="0"/>
              <a:t> </a:t>
            </a:r>
            <a:r>
              <a:rPr lang="en-US" dirty="0" err="1"/>
              <a:t>là</a:t>
            </a:r>
            <a:r>
              <a:rPr lang="en-US" dirty="0"/>
              <a:t> </a:t>
            </a:r>
            <a:r>
              <a:rPr lang="en-US" dirty="0" err="1"/>
              <a:t>một</a:t>
            </a:r>
            <a:r>
              <a:rPr lang="en-US" dirty="0"/>
              <a:t> </a:t>
            </a:r>
            <a:r>
              <a:rPr lang="en-US" dirty="0" err="1"/>
              <a:t>trong</a:t>
            </a:r>
            <a:r>
              <a:rPr lang="en-US" dirty="0"/>
              <a:t> </a:t>
            </a:r>
            <a:r>
              <a:rPr lang="en-US" dirty="0" err="1"/>
              <a:t>những</a:t>
            </a:r>
            <a:r>
              <a:rPr lang="en-US" dirty="0"/>
              <a:t> </a:t>
            </a:r>
            <a:r>
              <a:rPr lang="en-US" dirty="0" err="1"/>
              <a:t>bài</a:t>
            </a:r>
            <a:r>
              <a:rPr lang="en-US" dirty="0"/>
              <a:t> </a:t>
            </a:r>
            <a:r>
              <a:rPr lang="en-US" dirty="0" err="1"/>
              <a:t>toán</a:t>
            </a:r>
            <a:r>
              <a:rPr lang="en-US" dirty="0"/>
              <a:t> </a:t>
            </a:r>
            <a:r>
              <a:rPr lang="en-US" dirty="0" err="1"/>
              <a:t>cổ</a:t>
            </a:r>
            <a:r>
              <a:rPr lang="en-US" dirty="0"/>
              <a:t> </a:t>
            </a:r>
            <a:r>
              <a:rPr lang="en-US" dirty="0" err="1"/>
              <a:t>điển</a:t>
            </a:r>
            <a:r>
              <a:rPr lang="en-US" dirty="0"/>
              <a:t> </a:t>
            </a:r>
            <a:r>
              <a:rPr lang="en-US" dirty="0" err="1"/>
              <a:t>trong</a:t>
            </a:r>
            <a:r>
              <a:rPr lang="en-US" dirty="0"/>
              <a:t> </a:t>
            </a:r>
            <a:r>
              <a:rPr lang="en-US" dirty="0" err="1"/>
              <a:t>khai</a:t>
            </a:r>
            <a:r>
              <a:rPr lang="en-US" dirty="0"/>
              <a:t> </a:t>
            </a:r>
            <a:r>
              <a:rPr lang="en-US" dirty="0" err="1"/>
              <a:t>thác</a:t>
            </a:r>
            <a:r>
              <a:rPr lang="en-US" dirty="0"/>
              <a:t> </a:t>
            </a:r>
            <a:r>
              <a:rPr lang="en-US" dirty="0" err="1"/>
              <a:t>dữ</a:t>
            </a:r>
            <a:r>
              <a:rPr lang="en-US" dirty="0"/>
              <a:t> </a:t>
            </a:r>
            <a:r>
              <a:rPr lang="en-US" dirty="0" err="1"/>
              <a:t>liệu</a:t>
            </a:r>
            <a:r>
              <a:rPr lang="en-US" dirty="0"/>
              <a:t>, </a:t>
            </a:r>
            <a:r>
              <a:rPr lang="en-US" dirty="0" err="1"/>
              <a:t>thuộc</a:t>
            </a:r>
            <a:r>
              <a:rPr lang="en-US" dirty="0"/>
              <a:t> </a:t>
            </a:r>
            <a:r>
              <a:rPr lang="en-US" dirty="0" err="1"/>
              <a:t>nhóm</a:t>
            </a:r>
            <a:r>
              <a:rPr lang="en-US" dirty="0"/>
              <a:t> </a:t>
            </a:r>
            <a:r>
              <a:rPr lang="en-US" dirty="0" err="1"/>
              <a:t>học</a:t>
            </a:r>
            <a:r>
              <a:rPr lang="en-US" dirty="0"/>
              <a:t> </a:t>
            </a:r>
            <a:r>
              <a:rPr lang="en-US" dirty="0" err="1"/>
              <a:t>có</a:t>
            </a:r>
            <a:r>
              <a:rPr lang="en-US" dirty="0"/>
              <a:t> </a:t>
            </a:r>
            <a:r>
              <a:rPr lang="en-US" dirty="0" err="1"/>
              <a:t>giám</a:t>
            </a:r>
            <a:r>
              <a:rPr lang="en-US" dirty="0"/>
              <a:t> </a:t>
            </a:r>
            <a:r>
              <a:rPr lang="en-US" dirty="0" err="1"/>
              <a:t>sát</a:t>
            </a:r>
            <a:r>
              <a:rPr lang="en-US" dirty="0"/>
              <a:t> </a:t>
            </a:r>
            <a:r>
              <a:rPr lang="en-US" dirty="0" err="1"/>
              <a:t>trong</a:t>
            </a:r>
            <a:r>
              <a:rPr lang="en-US" dirty="0"/>
              <a:t> </a:t>
            </a:r>
            <a:r>
              <a:rPr lang="en-US" dirty="0" err="1"/>
              <a:t>học</a:t>
            </a:r>
            <a:r>
              <a:rPr lang="en-US" dirty="0"/>
              <a:t> </a:t>
            </a:r>
            <a:r>
              <a:rPr lang="en-US" dirty="0" err="1"/>
              <a:t>máy</a:t>
            </a:r>
            <a:r>
              <a:rPr lang="en-US" dirty="0" smtClean="0"/>
              <a:t>.</a:t>
            </a:r>
          </a:p>
          <a:p>
            <a:pPr marL="342900" indent="-342900">
              <a:buFontTx/>
              <a:buChar char="-"/>
            </a:pPr>
            <a:r>
              <a:rPr lang="en-US" dirty="0" err="1" smtClean="0"/>
              <a:t>Nội</a:t>
            </a:r>
            <a:r>
              <a:rPr lang="en-US" dirty="0" smtClean="0"/>
              <a:t> dung </a:t>
            </a:r>
            <a:r>
              <a:rPr lang="en-US" dirty="0" err="1" smtClean="0"/>
              <a:t>chính</a:t>
            </a:r>
            <a:r>
              <a:rPr lang="en-US" dirty="0" smtClean="0"/>
              <a:t> </a:t>
            </a:r>
            <a:r>
              <a:rPr lang="en-US" dirty="0" err="1" smtClean="0"/>
              <a:t>bài</a:t>
            </a:r>
            <a:r>
              <a:rPr lang="en-US" dirty="0" smtClean="0"/>
              <a:t> </a:t>
            </a:r>
            <a:r>
              <a:rPr lang="en-US" dirty="0" err="1" smtClean="0"/>
              <a:t>toán</a:t>
            </a:r>
            <a:r>
              <a:rPr lang="en-US" dirty="0" smtClean="0"/>
              <a:t> </a:t>
            </a:r>
            <a:r>
              <a:rPr lang="en-US" dirty="0" err="1" smtClean="0"/>
              <a:t>là</a:t>
            </a:r>
            <a:r>
              <a:rPr lang="en-US" dirty="0" smtClean="0"/>
              <a:t> </a:t>
            </a:r>
            <a:r>
              <a:rPr lang="en-US" dirty="0" err="1" smtClean="0"/>
              <a:t>tìm</a:t>
            </a:r>
            <a:r>
              <a:rPr lang="en-US" dirty="0" smtClean="0"/>
              <a:t> </a:t>
            </a:r>
            <a:r>
              <a:rPr lang="en-US" dirty="0" err="1" smtClean="0"/>
              <a:t>nhãn</a:t>
            </a:r>
            <a:r>
              <a:rPr lang="en-US" dirty="0" smtClean="0"/>
              <a:t> </a:t>
            </a:r>
            <a:r>
              <a:rPr lang="en-US" dirty="0" err="1" smtClean="0"/>
              <a:t>chủ</a:t>
            </a:r>
            <a:r>
              <a:rPr lang="en-US" dirty="0" smtClean="0"/>
              <a:t> </a:t>
            </a:r>
            <a:r>
              <a:rPr lang="en-US" dirty="0" err="1" smtClean="0"/>
              <a:t>đề</a:t>
            </a:r>
            <a:r>
              <a:rPr lang="en-US" dirty="0" smtClean="0"/>
              <a:t> </a:t>
            </a:r>
            <a:r>
              <a:rPr lang="en-US" dirty="0" err="1" smtClean="0"/>
              <a:t>của</a:t>
            </a:r>
            <a:r>
              <a:rPr lang="en-US" dirty="0" smtClean="0"/>
              <a:t> </a:t>
            </a:r>
            <a:r>
              <a:rPr lang="en-US" dirty="0" err="1" smtClean="0"/>
              <a:t>một</a:t>
            </a:r>
            <a:r>
              <a:rPr lang="en-US" dirty="0" smtClean="0"/>
              <a:t> </a:t>
            </a:r>
            <a:r>
              <a:rPr lang="en-US" dirty="0" err="1" smtClean="0"/>
              <a:t>văn</a:t>
            </a:r>
            <a:r>
              <a:rPr lang="en-US" dirty="0" smtClean="0"/>
              <a:t> </a:t>
            </a:r>
            <a:r>
              <a:rPr lang="en-US" dirty="0" err="1" smtClean="0"/>
              <a:t>bản</a:t>
            </a:r>
            <a:r>
              <a:rPr lang="en-US" dirty="0" smtClean="0"/>
              <a:t> </a:t>
            </a:r>
            <a:r>
              <a:rPr lang="en-US" dirty="0" err="1" smtClean="0"/>
              <a:t>cụ</a:t>
            </a:r>
            <a:r>
              <a:rPr lang="en-US" dirty="0" smtClean="0"/>
              <a:t> </a:t>
            </a:r>
            <a:r>
              <a:rPr lang="en-US" dirty="0" err="1" smtClean="0"/>
              <a:t>thể</a:t>
            </a:r>
            <a:r>
              <a:rPr lang="en-US" dirty="0" smtClean="0"/>
              <a:t>  </a:t>
            </a:r>
            <a:r>
              <a:rPr lang="en-US" dirty="0" err="1" smtClean="0"/>
              <a:t>trong</a:t>
            </a:r>
            <a:r>
              <a:rPr lang="en-US" dirty="0" smtClean="0"/>
              <a:t> </a:t>
            </a:r>
            <a:r>
              <a:rPr lang="en-US" dirty="0" err="1" smtClean="0"/>
              <a:t>một</a:t>
            </a:r>
            <a:r>
              <a:rPr lang="en-US" dirty="0" smtClean="0"/>
              <a:t> </a:t>
            </a:r>
            <a:r>
              <a:rPr lang="en-US" dirty="0" err="1" smtClean="0"/>
              <a:t>tập</a:t>
            </a:r>
            <a:r>
              <a:rPr lang="en-US" dirty="0" smtClean="0"/>
              <a:t> </a:t>
            </a:r>
            <a:r>
              <a:rPr lang="en-US" dirty="0" err="1" smtClean="0"/>
              <a:t>hữu</a:t>
            </a:r>
            <a:r>
              <a:rPr lang="en-US" dirty="0" smtClean="0"/>
              <a:t> </a:t>
            </a:r>
            <a:r>
              <a:rPr lang="en-US" dirty="0" err="1" smtClean="0"/>
              <a:t>hạn</a:t>
            </a:r>
            <a:r>
              <a:rPr lang="en-US" dirty="0" smtClean="0"/>
              <a:t> </a:t>
            </a:r>
            <a:r>
              <a:rPr lang="en-US" dirty="0" err="1" smtClean="0"/>
              <a:t>các</a:t>
            </a:r>
            <a:r>
              <a:rPr lang="en-US" dirty="0" smtClean="0"/>
              <a:t> </a:t>
            </a:r>
            <a:r>
              <a:rPr lang="en-US" dirty="0" err="1" smtClean="0"/>
              <a:t>chủ</a:t>
            </a:r>
            <a:r>
              <a:rPr lang="en-US" dirty="0" smtClean="0"/>
              <a:t> </a:t>
            </a:r>
            <a:r>
              <a:rPr lang="en-US" dirty="0" err="1" smtClean="0"/>
              <a:t>đề</a:t>
            </a:r>
            <a:r>
              <a:rPr lang="en-US" dirty="0" smtClean="0"/>
              <a:t> </a:t>
            </a:r>
            <a:r>
              <a:rPr lang="en-US" dirty="0" err="1" smtClean="0"/>
              <a:t>được</a:t>
            </a:r>
            <a:r>
              <a:rPr lang="en-US" dirty="0" smtClean="0"/>
              <a:t> </a:t>
            </a:r>
            <a:r>
              <a:rPr lang="en-US" dirty="0" err="1" smtClean="0"/>
              <a:t>xác</a:t>
            </a:r>
            <a:r>
              <a:rPr lang="en-US" dirty="0" smtClean="0"/>
              <a:t> </a:t>
            </a:r>
            <a:r>
              <a:rPr lang="en-US" dirty="0" err="1" smtClean="0"/>
              <a:t>định</a:t>
            </a:r>
            <a:r>
              <a:rPr lang="en-US" dirty="0" smtClean="0"/>
              <a:t> </a:t>
            </a:r>
            <a:r>
              <a:rPr lang="en-US" dirty="0" err="1" smtClean="0"/>
              <a:t>trước</a:t>
            </a:r>
            <a:r>
              <a:rPr lang="en-US" dirty="0" smtClean="0"/>
              <a:t>.</a:t>
            </a:r>
          </a:p>
          <a:p>
            <a:pPr marL="342900" indent="-342900">
              <a:buFontTx/>
              <a:buChar char="-"/>
            </a:pPr>
            <a:r>
              <a:rPr lang="en-US" dirty="0" err="1" smtClean="0"/>
              <a:t>Ứng</a:t>
            </a:r>
            <a:r>
              <a:rPr lang="en-US" dirty="0" smtClean="0"/>
              <a:t> </a:t>
            </a:r>
            <a:r>
              <a:rPr lang="en-US" dirty="0" err="1" smtClean="0"/>
              <a:t>dụng</a:t>
            </a:r>
            <a:r>
              <a:rPr lang="en-US" dirty="0" smtClean="0"/>
              <a:t>: </a:t>
            </a:r>
            <a:r>
              <a:rPr lang="en-US" dirty="0" err="1" smtClean="0"/>
              <a:t>Phân</a:t>
            </a:r>
            <a:r>
              <a:rPr lang="en-US" dirty="0" smtClean="0"/>
              <a:t> </a:t>
            </a:r>
            <a:r>
              <a:rPr lang="en-US" dirty="0" err="1" smtClean="0"/>
              <a:t>loại</a:t>
            </a:r>
            <a:r>
              <a:rPr lang="en-US" dirty="0" smtClean="0"/>
              <a:t> </a:t>
            </a:r>
            <a:r>
              <a:rPr lang="en-US" dirty="0" err="1" smtClean="0"/>
              <a:t>các</a:t>
            </a:r>
            <a:r>
              <a:rPr lang="en-US" dirty="0" smtClean="0"/>
              <a:t> </a:t>
            </a:r>
            <a:r>
              <a:rPr lang="en-US" dirty="0" err="1" smtClean="0"/>
              <a:t>tài</a:t>
            </a:r>
            <a:r>
              <a:rPr lang="en-US" dirty="0" smtClean="0"/>
              <a:t> </a:t>
            </a:r>
            <a:r>
              <a:rPr lang="en-US" dirty="0" err="1" smtClean="0"/>
              <a:t>liệu</a:t>
            </a:r>
            <a:r>
              <a:rPr lang="en-US" dirty="0"/>
              <a:t>/</a:t>
            </a:r>
            <a:r>
              <a:rPr lang="en-US" dirty="0" smtClean="0"/>
              <a:t> </a:t>
            </a:r>
            <a:r>
              <a:rPr lang="en-US" dirty="0" err="1" smtClean="0"/>
              <a:t>bài</a:t>
            </a:r>
            <a:r>
              <a:rPr lang="en-US" dirty="0" smtClean="0"/>
              <a:t> </a:t>
            </a:r>
            <a:r>
              <a:rPr lang="en-US" dirty="0" err="1" smtClean="0"/>
              <a:t>báo</a:t>
            </a:r>
            <a:r>
              <a:rPr lang="en-US" dirty="0" smtClean="0"/>
              <a:t>, </a:t>
            </a:r>
            <a:r>
              <a:rPr lang="en-US" dirty="0" err="1" smtClean="0"/>
              <a:t>phân</a:t>
            </a:r>
            <a:r>
              <a:rPr lang="en-US" dirty="0" smtClean="0"/>
              <a:t> </a:t>
            </a:r>
            <a:r>
              <a:rPr lang="en-US" dirty="0" err="1" smtClean="0"/>
              <a:t>tích</a:t>
            </a:r>
            <a:r>
              <a:rPr lang="en-US" dirty="0" smtClean="0"/>
              <a:t> </a:t>
            </a:r>
            <a:r>
              <a:rPr lang="en-US" dirty="0" err="1" smtClean="0"/>
              <a:t>cảm</a:t>
            </a:r>
            <a:r>
              <a:rPr lang="en-US" dirty="0" smtClean="0"/>
              <a:t> </a:t>
            </a:r>
            <a:r>
              <a:rPr lang="en-US" dirty="0" err="1" smtClean="0"/>
              <a:t>xúc</a:t>
            </a:r>
            <a:r>
              <a:rPr lang="en-US" dirty="0" smtClean="0"/>
              <a:t> (sentiment analysis), </a:t>
            </a:r>
            <a:r>
              <a:rPr lang="en-US" dirty="0" err="1" smtClean="0"/>
              <a:t>phát</a:t>
            </a:r>
            <a:r>
              <a:rPr lang="en-US" dirty="0" smtClean="0"/>
              <a:t> </a:t>
            </a:r>
            <a:r>
              <a:rPr lang="en-US" dirty="0" err="1" smtClean="0"/>
              <a:t>hiện</a:t>
            </a:r>
            <a:r>
              <a:rPr lang="en-US" dirty="0" smtClean="0"/>
              <a:t> </a:t>
            </a:r>
            <a:r>
              <a:rPr lang="en-US" dirty="0" err="1" smtClean="0"/>
              <a:t>thư</a:t>
            </a:r>
            <a:r>
              <a:rPr lang="en-US" dirty="0" smtClean="0"/>
              <a:t> </a:t>
            </a:r>
            <a:r>
              <a:rPr lang="en-US" dirty="0" err="1" smtClean="0"/>
              <a:t>rác</a:t>
            </a:r>
            <a:r>
              <a:rPr lang="en-US" dirty="0" smtClean="0"/>
              <a:t> (email spam detection), </a:t>
            </a:r>
            <a:r>
              <a:rPr lang="en-US" dirty="0" err="1" smtClean="0"/>
              <a:t>phân</a:t>
            </a:r>
            <a:r>
              <a:rPr lang="en-US" dirty="0" smtClean="0"/>
              <a:t> </a:t>
            </a:r>
            <a:r>
              <a:rPr lang="en-US" dirty="0" err="1" smtClean="0"/>
              <a:t>tích</a:t>
            </a:r>
            <a:r>
              <a:rPr lang="en-US" dirty="0" smtClean="0"/>
              <a:t> </a:t>
            </a:r>
            <a:r>
              <a:rPr lang="en-US" dirty="0" err="1" smtClean="0"/>
              <a:t>đánh</a:t>
            </a:r>
            <a:r>
              <a:rPr lang="en-US" dirty="0" smtClean="0"/>
              <a:t> </a:t>
            </a:r>
            <a:r>
              <a:rPr lang="en-US" dirty="0" err="1" smtClean="0"/>
              <a:t>giá</a:t>
            </a:r>
            <a:r>
              <a:rPr lang="en-US" dirty="0" smtClean="0"/>
              <a:t> </a:t>
            </a:r>
            <a:r>
              <a:rPr lang="en-US" dirty="0" err="1" smtClean="0"/>
              <a:t>của</a:t>
            </a:r>
            <a:r>
              <a:rPr lang="en-US" dirty="0" smtClean="0"/>
              <a:t> </a:t>
            </a:r>
            <a:r>
              <a:rPr lang="en-US" dirty="0" err="1" smtClean="0"/>
              <a:t>khách</a:t>
            </a:r>
            <a:r>
              <a:rPr lang="en-US" dirty="0" smtClean="0"/>
              <a:t> </a:t>
            </a:r>
            <a:r>
              <a:rPr lang="en-US" dirty="0" err="1" smtClean="0"/>
              <a:t>hàng</a:t>
            </a:r>
            <a:r>
              <a:rPr lang="en-US" dirty="0" smtClean="0"/>
              <a:t> (</a:t>
            </a:r>
            <a:r>
              <a:rPr lang="en-US" dirty="0" err="1" smtClean="0"/>
              <a:t>tiêu</a:t>
            </a:r>
            <a:r>
              <a:rPr lang="en-US" dirty="0" smtClean="0"/>
              <a:t> </a:t>
            </a:r>
            <a:r>
              <a:rPr lang="en-US" dirty="0" err="1" smtClean="0"/>
              <a:t>cực</a:t>
            </a:r>
            <a:r>
              <a:rPr lang="en-US" dirty="0" smtClean="0"/>
              <a:t>, </a:t>
            </a:r>
            <a:r>
              <a:rPr lang="en-US" dirty="0" err="1" smtClean="0"/>
              <a:t>tích</a:t>
            </a:r>
            <a:r>
              <a:rPr lang="en-US" dirty="0" smtClean="0"/>
              <a:t> </a:t>
            </a:r>
            <a:r>
              <a:rPr lang="en-US" dirty="0" err="1" smtClean="0"/>
              <a:t>cực</a:t>
            </a:r>
            <a:r>
              <a:rPr lang="en-US" dirty="0" smtClean="0"/>
              <a:t>), …</a:t>
            </a:r>
          </a:p>
          <a:p>
            <a:pPr marL="342900" indent="-342900">
              <a:buFontTx/>
              <a:buChar char="-"/>
            </a:pPr>
            <a:r>
              <a:rPr lang="en-US" dirty="0" err="1" smtClean="0"/>
              <a:t>Các</a:t>
            </a:r>
            <a:r>
              <a:rPr lang="en-US" dirty="0" smtClean="0"/>
              <a:t> </a:t>
            </a:r>
            <a:r>
              <a:rPr lang="en-US" dirty="0" err="1" smtClean="0"/>
              <a:t>thuật</a:t>
            </a:r>
            <a:r>
              <a:rPr lang="en-US" dirty="0" smtClean="0"/>
              <a:t> </a:t>
            </a:r>
            <a:r>
              <a:rPr lang="en-US" dirty="0" err="1" smtClean="0"/>
              <a:t>toán</a:t>
            </a:r>
            <a:r>
              <a:rPr lang="en-US" dirty="0" smtClean="0"/>
              <a:t> </a:t>
            </a:r>
            <a:r>
              <a:rPr lang="en-US" dirty="0" err="1" smtClean="0"/>
              <a:t>có</a:t>
            </a:r>
            <a:r>
              <a:rPr lang="en-US" dirty="0" smtClean="0"/>
              <a:t> </a:t>
            </a:r>
            <a:r>
              <a:rPr lang="en-US" dirty="0" err="1" smtClean="0"/>
              <a:t>thể</a:t>
            </a:r>
            <a:r>
              <a:rPr lang="en-US" dirty="0" smtClean="0"/>
              <a:t> </a:t>
            </a:r>
            <a:r>
              <a:rPr lang="en-US" dirty="0" err="1" smtClean="0"/>
              <a:t>áp</a:t>
            </a:r>
            <a:r>
              <a:rPr lang="en-US" dirty="0" smtClean="0"/>
              <a:t> </a:t>
            </a:r>
            <a:r>
              <a:rPr lang="en-US" dirty="0" err="1" smtClean="0"/>
              <a:t>dụng</a:t>
            </a:r>
            <a:r>
              <a:rPr lang="en-US" dirty="0" smtClean="0"/>
              <a:t>: Naïve Bayes, Support Vector Machine, K-Nearest Neighbors, Transformer Models (BERT, </a:t>
            </a:r>
            <a:r>
              <a:rPr lang="en-US" dirty="0" err="1" smtClean="0"/>
              <a:t>PhoBERT</a:t>
            </a:r>
            <a:r>
              <a:rPr lang="en-US" dirty="0" smtClean="0"/>
              <a:t>), Convolutional Neural Networks (CNN), …</a:t>
            </a:r>
            <a:endParaRPr lang="en-US" dirty="0"/>
          </a:p>
        </p:txBody>
      </p:sp>
    </p:spTree>
    <p:extLst>
      <p:ext uri="{BB962C8B-B14F-4D97-AF65-F5344CB8AC3E}">
        <p14:creationId xmlns:p14="http://schemas.microsoft.com/office/powerpoint/2010/main" val="2706205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750"/>
                                        <p:tgtEl>
                                          <p:spTgt spid="3">
                                            <p:txEl>
                                              <p:pRg st="0" end="0"/>
                                            </p:txEl>
                                          </p:spTgt>
                                        </p:tgtEl>
                                      </p:cBhvr>
                                    </p:animEffect>
                                    <p:anim calcmode="lin" valueType="num">
                                      <p:cBhvr>
                                        <p:cTn id="13"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750"/>
                                        <p:tgtEl>
                                          <p:spTgt spid="3">
                                            <p:txEl>
                                              <p:pRg st="1" end="1"/>
                                            </p:txEl>
                                          </p:spTgt>
                                        </p:tgtEl>
                                      </p:cBhvr>
                                    </p:animEffect>
                                    <p:anim calcmode="lin" valueType="num">
                                      <p:cBhvr>
                                        <p:cTn id="20" dur="7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7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750"/>
                                        <p:tgtEl>
                                          <p:spTgt spid="3">
                                            <p:txEl>
                                              <p:pRg st="2" end="2"/>
                                            </p:txEl>
                                          </p:spTgt>
                                        </p:tgtEl>
                                      </p:cBhvr>
                                    </p:animEffect>
                                    <p:anim calcmode="lin" valueType="num">
                                      <p:cBhvr>
                                        <p:cTn id="27" dur="7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7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750"/>
                                        <p:tgtEl>
                                          <p:spTgt spid="3">
                                            <p:txEl>
                                              <p:pRg st="3" end="3"/>
                                            </p:txEl>
                                          </p:spTgt>
                                        </p:tgtEl>
                                      </p:cBhvr>
                                    </p:animEffect>
                                    <p:anim calcmode="lin" valueType="num">
                                      <p:cBhvr>
                                        <p:cTn id="34" dur="7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7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en-US" dirty="0" smtClean="0"/>
              <a:t>1. </a:t>
            </a:r>
            <a:r>
              <a:rPr lang="en-US" dirty="0" err="1" smtClean="0"/>
              <a:t>Tổng</a:t>
            </a:r>
            <a:r>
              <a:rPr lang="en-US" dirty="0" smtClean="0"/>
              <a:t> </a:t>
            </a:r>
            <a:r>
              <a:rPr lang="en-US" dirty="0" err="1" smtClean="0"/>
              <a:t>quan</a:t>
            </a:r>
            <a:r>
              <a:rPr lang="en-US" dirty="0" smtClean="0"/>
              <a:t> </a:t>
            </a:r>
            <a:r>
              <a:rPr lang="en-US" dirty="0" err="1" smtClean="0"/>
              <a:t>về</a:t>
            </a:r>
            <a:r>
              <a:rPr lang="en-US" dirty="0" smtClean="0"/>
              <a:t> </a:t>
            </a:r>
            <a:r>
              <a:rPr lang="en-US" dirty="0" err="1" smtClean="0"/>
              <a:t>bài</a:t>
            </a:r>
            <a:r>
              <a:rPr lang="en-US" dirty="0" smtClean="0"/>
              <a:t> </a:t>
            </a:r>
            <a:r>
              <a:rPr lang="en-US" dirty="0" err="1" smtClean="0"/>
              <a:t>toán</a:t>
            </a:r>
            <a:r>
              <a:rPr lang="en-US" dirty="0" smtClean="0"/>
              <a:t> </a:t>
            </a:r>
            <a:r>
              <a:rPr lang="en-US" dirty="0" err="1" smtClean="0"/>
              <a:t>phân</a:t>
            </a:r>
            <a:r>
              <a:rPr lang="en-US" dirty="0" smtClean="0"/>
              <a:t> </a:t>
            </a:r>
            <a:r>
              <a:rPr lang="en-US" dirty="0" err="1" smtClean="0"/>
              <a:t>loại</a:t>
            </a:r>
            <a:r>
              <a:rPr lang="en-US" dirty="0" smtClean="0"/>
              <a:t> </a:t>
            </a:r>
            <a:r>
              <a:rPr lang="en-US" dirty="0" err="1" smtClean="0"/>
              <a:t>văn</a:t>
            </a:r>
            <a:r>
              <a:rPr lang="en-US" dirty="0" smtClean="0"/>
              <a:t> </a:t>
            </a:r>
            <a:r>
              <a:rPr lang="en-US" dirty="0" err="1" smtClean="0"/>
              <a:t>bản</a:t>
            </a:r>
            <a:endParaRPr lang="en-US" dirty="0"/>
          </a:p>
        </p:txBody>
      </p:sp>
      <p:grpSp>
        <p:nvGrpSpPr>
          <p:cNvPr id="4" name="Group 3"/>
          <p:cNvGrpSpPr/>
          <p:nvPr/>
        </p:nvGrpSpPr>
        <p:grpSpPr>
          <a:xfrm>
            <a:off x="1343891" y="1371600"/>
            <a:ext cx="9504217" cy="4485015"/>
            <a:chOff x="0" y="-1"/>
            <a:chExt cx="5497195" cy="4939666"/>
          </a:xfrm>
        </p:grpSpPr>
        <p:grpSp>
          <p:nvGrpSpPr>
            <p:cNvPr id="5" name="Group 4"/>
            <p:cNvGrpSpPr/>
            <p:nvPr/>
          </p:nvGrpSpPr>
          <p:grpSpPr>
            <a:xfrm>
              <a:off x="0" y="-1"/>
              <a:ext cx="5497195" cy="4939666"/>
              <a:chOff x="0" y="-1"/>
              <a:chExt cx="5932170" cy="5284796"/>
            </a:xfrm>
          </p:grpSpPr>
          <p:grpSp>
            <p:nvGrpSpPr>
              <p:cNvPr id="7" name="Group 6"/>
              <p:cNvGrpSpPr/>
              <p:nvPr/>
            </p:nvGrpSpPr>
            <p:grpSpPr>
              <a:xfrm>
                <a:off x="0" y="3051958"/>
                <a:ext cx="5932170" cy="2232837"/>
                <a:chOff x="0" y="0"/>
                <a:chExt cx="5932170" cy="2232837"/>
              </a:xfrm>
            </p:grpSpPr>
            <p:sp>
              <p:nvSpPr>
                <p:cNvPr id="21" name="Rectangle 20"/>
                <p:cNvSpPr/>
                <p:nvPr/>
              </p:nvSpPr>
              <p:spPr>
                <a:xfrm>
                  <a:off x="1543791" y="118753"/>
                  <a:ext cx="1294165" cy="7226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0" algn="ctr">
                    <a:lnSpc>
                      <a:spcPct val="120000"/>
                    </a:lnSpc>
                    <a:spcBef>
                      <a:spcPts val="600"/>
                    </a:spcBef>
                    <a:spcAft>
                      <a:spcPts val="0"/>
                    </a:spcAft>
                  </a:pPr>
                  <a:r>
                    <a:rPr lang="en-US" sz="2000" dirty="0">
                      <a:ln>
                        <a:noFill/>
                      </a:ln>
                      <a:solidFill>
                        <a:srgbClr val="000000"/>
                      </a:solidFill>
                      <a:effectLst/>
                      <a:latin typeface="Times New Roman" panose="02020603050405020304" pitchFamily="18" charset="0"/>
                      <a:ea typeface="Times New Roman" panose="02020603050405020304" pitchFamily="18" charset="0"/>
                    </a:rPr>
                    <a:t>Data Preprocessing</a:t>
                  </a:r>
                  <a:endParaRPr lang="en-US" sz="2000" dirty="0">
                    <a:effectLst/>
                    <a:latin typeface="Times New Roman" panose="02020603050405020304" pitchFamily="18" charset="0"/>
                    <a:ea typeface="Times New Roman" panose="02020603050405020304" pitchFamily="18" charset="0"/>
                  </a:endParaRPr>
                </a:p>
              </p:txBody>
            </p:sp>
            <p:sp>
              <p:nvSpPr>
                <p:cNvPr id="22" name="Rectangle 21"/>
                <p:cNvSpPr/>
                <p:nvPr/>
              </p:nvSpPr>
              <p:spPr>
                <a:xfrm>
                  <a:off x="3158836" y="130629"/>
                  <a:ext cx="1137285" cy="7226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0" algn="ctr">
                    <a:lnSpc>
                      <a:spcPct val="120000"/>
                    </a:lnSpc>
                    <a:spcBef>
                      <a:spcPts val="600"/>
                    </a:spcBef>
                    <a:spcAft>
                      <a:spcPts val="0"/>
                    </a:spcAft>
                  </a:pPr>
                  <a:r>
                    <a:rPr lang="en-US" sz="2000">
                      <a:ln>
                        <a:noFill/>
                      </a:ln>
                      <a:solidFill>
                        <a:srgbClr val="000000"/>
                      </a:solidFill>
                      <a:effectLst/>
                      <a:latin typeface="Times New Roman" panose="02020603050405020304" pitchFamily="18" charset="0"/>
                      <a:ea typeface="Times New Roman" panose="02020603050405020304" pitchFamily="18" charset="0"/>
                    </a:rPr>
                    <a:t>Feature Extraction</a:t>
                  </a:r>
                  <a:endParaRPr lang="en-US" sz="2000">
                    <a:effectLst/>
                    <a:latin typeface="Times New Roman" panose="02020603050405020304" pitchFamily="18" charset="0"/>
                    <a:ea typeface="Times New Roman" panose="02020603050405020304" pitchFamily="18" charset="0"/>
                  </a:endParaRPr>
                </a:p>
              </p:txBody>
            </p:sp>
            <p:sp>
              <p:nvSpPr>
                <p:cNvPr id="23" name="Rectangle 22"/>
                <p:cNvSpPr/>
                <p:nvPr/>
              </p:nvSpPr>
              <p:spPr>
                <a:xfrm>
                  <a:off x="4714504" y="106878"/>
                  <a:ext cx="1137285" cy="7226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0" algn="ctr">
                    <a:lnSpc>
                      <a:spcPct val="120000"/>
                    </a:lnSpc>
                    <a:spcBef>
                      <a:spcPts val="600"/>
                    </a:spcBef>
                    <a:spcAft>
                      <a:spcPts val="0"/>
                    </a:spcAft>
                  </a:pPr>
                  <a:r>
                    <a:rPr lang="en-US" sz="2000">
                      <a:ln>
                        <a:noFill/>
                      </a:ln>
                      <a:solidFill>
                        <a:srgbClr val="000000"/>
                      </a:solidFill>
                      <a:effectLst/>
                      <a:latin typeface="Times New Roman" panose="02020603050405020304" pitchFamily="18" charset="0"/>
                      <a:ea typeface="Times New Roman" panose="02020603050405020304" pitchFamily="18" charset="0"/>
                    </a:rPr>
                    <a:t>Predictive Model</a:t>
                  </a:r>
                  <a:endParaRPr lang="en-US" sz="2000">
                    <a:effectLst/>
                    <a:latin typeface="Times New Roman" panose="02020603050405020304" pitchFamily="18" charset="0"/>
                    <a:ea typeface="Times New Roman" panose="02020603050405020304" pitchFamily="18" charset="0"/>
                  </a:endParaRPr>
                </a:p>
              </p:txBody>
            </p:sp>
            <p:sp>
              <p:nvSpPr>
                <p:cNvPr id="24" name="Rectangle 23"/>
                <p:cNvSpPr/>
                <p:nvPr/>
              </p:nvSpPr>
              <p:spPr>
                <a:xfrm>
                  <a:off x="4714504" y="1330037"/>
                  <a:ext cx="1137285" cy="7226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0" algn="ctr">
                    <a:lnSpc>
                      <a:spcPct val="120000"/>
                    </a:lnSpc>
                    <a:spcBef>
                      <a:spcPts val="600"/>
                    </a:spcBef>
                    <a:spcAft>
                      <a:spcPts val="0"/>
                    </a:spcAft>
                  </a:pPr>
                  <a:r>
                    <a:rPr lang="en-US" sz="2000">
                      <a:ln>
                        <a:noFill/>
                      </a:ln>
                      <a:solidFill>
                        <a:srgbClr val="000000"/>
                      </a:solidFill>
                      <a:effectLst/>
                      <a:latin typeface="Times New Roman" panose="02020603050405020304" pitchFamily="18" charset="0"/>
                      <a:ea typeface="Times New Roman" panose="02020603050405020304" pitchFamily="18" charset="0"/>
                    </a:rPr>
                    <a:t>Expected Label</a:t>
                  </a:r>
                  <a:endParaRPr lang="en-US" sz="2000">
                    <a:effectLst/>
                    <a:latin typeface="Times New Roman" panose="02020603050405020304" pitchFamily="18" charset="0"/>
                    <a:ea typeface="Times New Roman" panose="02020603050405020304" pitchFamily="18" charset="0"/>
                  </a:endParaRPr>
                </a:p>
              </p:txBody>
            </p:sp>
            <p:sp>
              <p:nvSpPr>
                <p:cNvPr id="25" name="Rectangle 24"/>
                <p:cNvSpPr/>
                <p:nvPr/>
              </p:nvSpPr>
              <p:spPr>
                <a:xfrm>
                  <a:off x="83127" y="118753"/>
                  <a:ext cx="1137285" cy="7226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0" algn="ctr">
                    <a:lnSpc>
                      <a:spcPct val="120000"/>
                    </a:lnSpc>
                    <a:spcBef>
                      <a:spcPts val="600"/>
                    </a:spcBef>
                    <a:spcAft>
                      <a:spcPts val="0"/>
                    </a:spcAft>
                  </a:pPr>
                  <a:r>
                    <a:rPr lang="en-US" sz="2000" dirty="0">
                      <a:ln>
                        <a:noFill/>
                      </a:ln>
                      <a:solidFill>
                        <a:srgbClr val="000000"/>
                      </a:solidFill>
                      <a:effectLst/>
                      <a:latin typeface="Times New Roman" panose="02020603050405020304" pitchFamily="18" charset="0"/>
                      <a:ea typeface="Times New Roman" panose="02020603050405020304" pitchFamily="18" charset="0"/>
                    </a:rPr>
                    <a:t>New </a:t>
                  </a:r>
                  <a:r>
                    <a:rPr lang="en-US" sz="2000" dirty="0" smtClean="0">
                      <a:ln>
                        <a:noFill/>
                      </a:ln>
                      <a:solidFill>
                        <a:srgbClr val="000000"/>
                      </a:solidFill>
                      <a:effectLst/>
                      <a:latin typeface="Times New Roman" panose="02020603050405020304" pitchFamily="18" charset="0"/>
                      <a:ea typeface="Times New Roman" panose="02020603050405020304" pitchFamily="18" charset="0"/>
                    </a:rPr>
                    <a:t>Document</a:t>
                  </a:r>
                  <a:r>
                    <a:rPr lang="en-US" sz="2000" dirty="0">
                      <a:ln>
                        <a:noFill/>
                      </a:ln>
                      <a:solidFill>
                        <a:srgbClr val="000000"/>
                      </a:solidFill>
                      <a:effectLst/>
                      <a:latin typeface="Times New Roman" panose="02020603050405020304" pitchFamily="18"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p:txBody>
            </p:sp>
            <p:sp>
              <p:nvSpPr>
                <p:cNvPr id="26" name="Rectangle 25"/>
                <p:cNvSpPr/>
                <p:nvPr/>
              </p:nvSpPr>
              <p:spPr>
                <a:xfrm>
                  <a:off x="0" y="0"/>
                  <a:ext cx="5932170" cy="22328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27" name="Text Box 47"/>
                <p:cNvSpPr txBox="1"/>
                <p:nvPr/>
              </p:nvSpPr>
              <p:spPr>
                <a:xfrm>
                  <a:off x="167978" y="1575147"/>
                  <a:ext cx="1679943" cy="5747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just">
                    <a:lnSpc>
                      <a:spcPct val="120000"/>
                    </a:lnSpc>
                    <a:spcBef>
                      <a:spcPts val="600"/>
                    </a:spcBef>
                    <a:spcAft>
                      <a:spcPts val="0"/>
                    </a:spcAft>
                  </a:pPr>
                  <a:r>
                    <a:rPr lang="en-US" sz="2000" b="1">
                      <a:effectLst/>
                      <a:latin typeface="Times New Roman" panose="02020603050405020304" pitchFamily="18" charset="0"/>
                      <a:ea typeface="Times New Roman" panose="02020603050405020304" pitchFamily="18" charset="0"/>
                    </a:rPr>
                    <a:t>Phân loại</a:t>
                  </a:r>
                  <a:endParaRPr lang="en-US" sz="2000">
                    <a:effectLst/>
                    <a:latin typeface="Times New Roman" panose="02020603050405020304" pitchFamily="18" charset="0"/>
                    <a:ea typeface="Times New Roman" panose="02020603050405020304" pitchFamily="18" charset="0"/>
                  </a:endParaRPr>
                </a:p>
              </p:txBody>
            </p:sp>
            <p:cxnSp>
              <p:nvCxnSpPr>
                <p:cNvPr id="28" name="Straight Arrow Connector 27"/>
                <p:cNvCxnSpPr/>
                <p:nvPr/>
              </p:nvCxnSpPr>
              <p:spPr>
                <a:xfrm>
                  <a:off x="5213267" y="855024"/>
                  <a:ext cx="0" cy="4788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211283" y="463138"/>
                  <a:ext cx="3300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298867" y="463138"/>
                  <a:ext cx="4150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832332" y="463138"/>
                  <a:ext cx="33000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0" y="-1"/>
                <a:ext cx="5932170" cy="3169425"/>
                <a:chOff x="0" y="-1"/>
                <a:chExt cx="5932170" cy="3169425"/>
              </a:xfrm>
            </p:grpSpPr>
            <p:sp>
              <p:nvSpPr>
                <p:cNvPr id="9" name="Rectangle 8"/>
                <p:cNvSpPr/>
                <p:nvPr/>
              </p:nvSpPr>
              <p:spPr>
                <a:xfrm>
                  <a:off x="106878" y="522515"/>
                  <a:ext cx="1392555" cy="8170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0" algn="just">
                    <a:lnSpc>
                      <a:spcPct val="120000"/>
                    </a:lnSpc>
                    <a:spcBef>
                      <a:spcPts val="600"/>
                    </a:spcBef>
                    <a:spcAft>
                      <a:spcPts val="0"/>
                    </a:spcAft>
                  </a:pPr>
                  <a:r>
                    <a:rPr lang="en-US" sz="2000" dirty="0" smtClean="0">
                      <a:ln>
                        <a:noFill/>
                      </a:ln>
                      <a:solidFill>
                        <a:srgbClr val="000000"/>
                      </a:solidFill>
                      <a:effectLst/>
                      <a:latin typeface="Times New Roman" panose="02020603050405020304" pitchFamily="18" charset="0"/>
                      <a:ea typeface="Times New Roman" panose="02020603050405020304" pitchFamily="18" charset="0"/>
                    </a:rPr>
                    <a:t>Training Text/</a:t>
                  </a:r>
                  <a:r>
                    <a:rPr lang="en-US" sz="2000" dirty="0">
                      <a:latin typeface="Times New Roman" panose="02020603050405020304" pitchFamily="18" charset="0"/>
                      <a:ea typeface="Times New Roman" panose="02020603050405020304" pitchFamily="18" charset="0"/>
                    </a:rPr>
                    <a:t> </a:t>
                  </a:r>
                  <a:r>
                    <a:rPr lang="en-US" sz="2000" dirty="0" smtClean="0">
                      <a:ln>
                        <a:noFill/>
                      </a:ln>
                      <a:solidFill>
                        <a:srgbClr val="000000"/>
                      </a:solidFill>
                      <a:effectLst/>
                      <a:latin typeface="Times New Roman" panose="02020603050405020304" pitchFamily="18" charset="0"/>
                      <a:ea typeface="Times New Roman" panose="02020603050405020304" pitchFamily="18" charset="0"/>
                    </a:rPr>
                    <a:t>Document</a:t>
                  </a:r>
                  <a:endParaRPr lang="en-US" sz="2000" dirty="0">
                    <a:effectLst/>
                    <a:latin typeface="Times New Roman" panose="02020603050405020304" pitchFamily="18" charset="0"/>
                    <a:ea typeface="Times New Roman" panose="02020603050405020304" pitchFamily="18" charset="0"/>
                  </a:endParaRPr>
                </a:p>
              </p:txBody>
            </p:sp>
            <p:sp>
              <p:nvSpPr>
                <p:cNvPr id="10" name="Rectangle 9"/>
                <p:cNvSpPr/>
                <p:nvPr/>
              </p:nvSpPr>
              <p:spPr>
                <a:xfrm>
                  <a:off x="2101932" y="522514"/>
                  <a:ext cx="1392866" cy="7230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0" algn="ctr">
                    <a:lnSpc>
                      <a:spcPct val="120000"/>
                    </a:lnSpc>
                    <a:spcBef>
                      <a:spcPts val="600"/>
                    </a:spcBef>
                    <a:spcAft>
                      <a:spcPts val="0"/>
                    </a:spcAft>
                  </a:pPr>
                  <a:r>
                    <a:rPr lang="en-US" sz="2000">
                      <a:ln>
                        <a:noFill/>
                      </a:ln>
                      <a:solidFill>
                        <a:srgbClr val="000000"/>
                      </a:solidFill>
                      <a:effectLst/>
                      <a:latin typeface="Times New Roman" panose="02020603050405020304" pitchFamily="18" charset="0"/>
                      <a:ea typeface="Times New Roman" panose="02020603050405020304" pitchFamily="18" charset="0"/>
                    </a:rPr>
                    <a:t>Data Preprocessing</a:t>
                  </a:r>
                  <a:endParaRPr lang="en-US" sz="2000">
                    <a:effectLst/>
                    <a:latin typeface="Times New Roman" panose="02020603050405020304" pitchFamily="18" charset="0"/>
                    <a:ea typeface="Times New Roman" panose="02020603050405020304" pitchFamily="18" charset="0"/>
                  </a:endParaRPr>
                </a:p>
              </p:txBody>
            </p:sp>
            <p:sp>
              <p:nvSpPr>
                <p:cNvPr id="11" name="Rectangle 10"/>
                <p:cNvSpPr/>
                <p:nvPr/>
              </p:nvSpPr>
              <p:spPr>
                <a:xfrm>
                  <a:off x="4073236" y="522514"/>
                  <a:ext cx="1392866" cy="7230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0" algn="ctr">
                    <a:lnSpc>
                      <a:spcPct val="120000"/>
                    </a:lnSpc>
                    <a:spcBef>
                      <a:spcPts val="600"/>
                    </a:spcBef>
                    <a:spcAft>
                      <a:spcPts val="0"/>
                    </a:spcAft>
                  </a:pPr>
                  <a:r>
                    <a:rPr lang="en-US" sz="2000">
                      <a:ln>
                        <a:noFill/>
                      </a:ln>
                      <a:solidFill>
                        <a:srgbClr val="000000"/>
                      </a:solidFill>
                      <a:effectLst/>
                      <a:latin typeface="Times New Roman" panose="02020603050405020304" pitchFamily="18" charset="0"/>
                      <a:ea typeface="Times New Roman" panose="02020603050405020304" pitchFamily="18" charset="0"/>
                    </a:rPr>
                    <a:t>Feature Extraction</a:t>
                  </a:r>
                  <a:endParaRPr lang="en-US" sz="2000">
                    <a:effectLst/>
                    <a:latin typeface="Times New Roman" panose="02020603050405020304" pitchFamily="18" charset="0"/>
                    <a:ea typeface="Times New Roman" panose="02020603050405020304" pitchFamily="18" charset="0"/>
                  </a:endParaRPr>
                </a:p>
              </p:txBody>
            </p:sp>
            <p:sp>
              <p:nvSpPr>
                <p:cNvPr id="12" name="Rectangle 11"/>
                <p:cNvSpPr/>
                <p:nvPr/>
              </p:nvSpPr>
              <p:spPr>
                <a:xfrm>
                  <a:off x="3037150" y="1661964"/>
                  <a:ext cx="2748443" cy="8695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0" algn="ctr">
                    <a:lnSpc>
                      <a:spcPct val="120000"/>
                    </a:lnSpc>
                    <a:spcBef>
                      <a:spcPts val="600"/>
                    </a:spcBef>
                    <a:spcAft>
                      <a:spcPts val="0"/>
                    </a:spcAft>
                  </a:pPr>
                  <a:r>
                    <a:rPr lang="en-US" sz="2000" dirty="0">
                      <a:ln>
                        <a:noFill/>
                      </a:ln>
                      <a:solidFill>
                        <a:srgbClr val="000000"/>
                      </a:solidFill>
                      <a:effectLst/>
                      <a:latin typeface="Times New Roman" panose="02020603050405020304" pitchFamily="18" charset="0"/>
                      <a:ea typeface="Times New Roman" panose="02020603050405020304" pitchFamily="18" charset="0"/>
                    </a:rPr>
                    <a:t>Supervised Learning Algorithm/ </a:t>
                  </a:r>
                  <a:endParaRPr lang="en-US" sz="2000" dirty="0">
                    <a:effectLst/>
                    <a:latin typeface="Times New Roman" panose="02020603050405020304" pitchFamily="18" charset="0"/>
                    <a:ea typeface="Times New Roman" panose="02020603050405020304" pitchFamily="18" charset="0"/>
                  </a:endParaRPr>
                </a:p>
                <a:p>
                  <a:pPr marL="0" marR="0" indent="0" algn="ctr">
                    <a:lnSpc>
                      <a:spcPct val="120000"/>
                    </a:lnSpc>
                    <a:spcBef>
                      <a:spcPts val="600"/>
                    </a:spcBef>
                    <a:spcAft>
                      <a:spcPts val="0"/>
                    </a:spcAft>
                  </a:pPr>
                  <a:r>
                    <a:rPr lang="en-US" sz="2000" dirty="0">
                      <a:ln>
                        <a:noFill/>
                      </a:ln>
                      <a:solidFill>
                        <a:srgbClr val="000000"/>
                      </a:solidFill>
                      <a:effectLst/>
                      <a:latin typeface="Times New Roman" panose="02020603050405020304" pitchFamily="18" charset="0"/>
                      <a:ea typeface="Times New Roman" panose="02020603050405020304" pitchFamily="18" charset="0"/>
                    </a:rPr>
                    <a:t>Classification </a:t>
                  </a:r>
                  <a:r>
                    <a:rPr lang="en-US" sz="2000" dirty="0" smtClean="0">
                      <a:ln>
                        <a:noFill/>
                      </a:ln>
                      <a:solidFill>
                        <a:srgbClr val="000000"/>
                      </a:solidFill>
                      <a:effectLst/>
                      <a:latin typeface="Times New Roman" panose="02020603050405020304" pitchFamily="18" charset="0"/>
                      <a:ea typeface="Times New Roman" panose="02020603050405020304" pitchFamily="18" charset="0"/>
                    </a:rPr>
                    <a:t>Algorithm</a:t>
                  </a:r>
                  <a:r>
                    <a:rPr lang="en-US" sz="2000" dirty="0">
                      <a:ln>
                        <a:noFill/>
                      </a:ln>
                      <a:solidFill>
                        <a:srgbClr val="000000"/>
                      </a:solidFill>
                      <a:effectLst/>
                      <a:latin typeface="Times New Roman" panose="02020603050405020304" pitchFamily="18"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p:txBody>
            </p:sp>
            <p:sp>
              <p:nvSpPr>
                <p:cNvPr id="13" name="Rectangle 12"/>
                <p:cNvSpPr/>
                <p:nvPr/>
              </p:nvSpPr>
              <p:spPr>
                <a:xfrm>
                  <a:off x="124173" y="1766004"/>
                  <a:ext cx="1392555" cy="7226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0" algn="ctr">
                    <a:lnSpc>
                      <a:spcPct val="120000"/>
                    </a:lnSpc>
                    <a:spcBef>
                      <a:spcPts val="600"/>
                    </a:spcBef>
                    <a:spcAft>
                      <a:spcPts val="0"/>
                    </a:spcAft>
                  </a:pPr>
                  <a:r>
                    <a:rPr lang="en-US" sz="2000" dirty="0">
                      <a:ln>
                        <a:noFill/>
                      </a:ln>
                      <a:solidFill>
                        <a:srgbClr val="000000"/>
                      </a:solidFill>
                      <a:effectLst/>
                      <a:latin typeface="Times New Roman" panose="02020603050405020304" pitchFamily="18" charset="0"/>
                      <a:ea typeface="Times New Roman" panose="02020603050405020304" pitchFamily="18" charset="0"/>
                    </a:rPr>
                    <a:t>Labels</a:t>
                  </a:r>
                  <a:endParaRPr lang="en-US" sz="2000" dirty="0">
                    <a:effectLst/>
                    <a:latin typeface="Times New Roman" panose="02020603050405020304" pitchFamily="18" charset="0"/>
                    <a:ea typeface="Times New Roman" panose="02020603050405020304" pitchFamily="18" charset="0"/>
                  </a:endParaRPr>
                </a:p>
              </p:txBody>
            </p:sp>
            <p:sp>
              <p:nvSpPr>
                <p:cNvPr id="14" name="Rectangle 13"/>
                <p:cNvSpPr/>
                <p:nvPr/>
              </p:nvSpPr>
              <p:spPr>
                <a:xfrm>
                  <a:off x="0" y="0"/>
                  <a:ext cx="5932170" cy="26581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sp>
              <p:nvSpPr>
                <p:cNvPr id="15" name="Text Box 61"/>
                <p:cNvSpPr txBox="1"/>
                <p:nvPr/>
              </p:nvSpPr>
              <p:spPr>
                <a:xfrm>
                  <a:off x="83127" y="-1"/>
                  <a:ext cx="1679943" cy="44467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indent="0" algn="just">
                    <a:lnSpc>
                      <a:spcPct val="120000"/>
                    </a:lnSpc>
                    <a:spcBef>
                      <a:spcPts val="600"/>
                    </a:spcBef>
                    <a:spcAft>
                      <a:spcPts val="0"/>
                    </a:spcAft>
                  </a:pPr>
                  <a:r>
                    <a:rPr lang="en-US" sz="2000" b="1">
                      <a:effectLst/>
                      <a:latin typeface="Times New Roman" panose="02020603050405020304" pitchFamily="18" charset="0"/>
                      <a:ea typeface="Times New Roman" panose="02020603050405020304" pitchFamily="18" charset="0"/>
                    </a:rPr>
                    <a:t>Huấn luyện</a:t>
                  </a:r>
                  <a:endParaRPr lang="en-US" sz="2000">
                    <a:effectLst/>
                    <a:latin typeface="Times New Roman" panose="02020603050405020304" pitchFamily="18" charset="0"/>
                    <a:ea typeface="Times New Roman" panose="02020603050405020304" pitchFamily="18" charset="0"/>
                  </a:endParaRPr>
                </a:p>
              </p:txBody>
            </p:sp>
            <p:cxnSp>
              <p:nvCxnSpPr>
                <p:cNvPr id="16" name="Straight Arrow Connector 15"/>
                <p:cNvCxnSpPr/>
                <p:nvPr/>
              </p:nvCxnSpPr>
              <p:spPr>
                <a:xfrm>
                  <a:off x="1508166" y="831272"/>
                  <a:ext cx="552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491345" y="831272"/>
                  <a:ext cx="5524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714504" y="1246909"/>
                  <a:ext cx="0" cy="4150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24395" y="1312211"/>
                  <a:ext cx="0" cy="46783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213267" y="2517569"/>
                  <a:ext cx="0" cy="6518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6" name="Straight Arrow Connector 5"/>
            <p:cNvCxnSpPr/>
            <p:nvPr/>
          </p:nvCxnSpPr>
          <p:spPr>
            <a:xfrm>
              <a:off x="1425039" y="1947554"/>
              <a:ext cx="13861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2425554" y="5942767"/>
            <a:ext cx="6803466" cy="461665"/>
          </a:xfrm>
          <a:prstGeom prst="rect">
            <a:avLst/>
          </a:prstGeom>
          <a:noFill/>
        </p:spPr>
        <p:txBody>
          <a:bodyPr wrap="none" rtlCol="0">
            <a:spAutoFit/>
          </a:bodyPr>
          <a:lstStyle/>
          <a:p>
            <a:pPr algn="ctr"/>
            <a:r>
              <a:rPr lang="en-US" sz="2400" i="1" dirty="0" err="1" smtClean="0">
                <a:latin typeface="Readex Pro" panose="020B0604020202020204" charset="-78"/>
                <a:cs typeface="Readex Pro" panose="020B0604020202020204" charset="-78"/>
              </a:rPr>
              <a:t>Mô</a:t>
            </a:r>
            <a:r>
              <a:rPr lang="en-US" sz="2400" i="1" dirty="0">
                <a:latin typeface="Readex Pro" panose="020B0604020202020204" charset="-78"/>
                <a:cs typeface="Readex Pro" panose="020B0604020202020204" charset="-78"/>
              </a:rPr>
              <a:t> </a:t>
            </a:r>
            <a:r>
              <a:rPr lang="en-US" sz="2400" i="1" dirty="0" err="1" smtClean="0">
                <a:latin typeface="Readex Pro" panose="020B0604020202020204" charset="-78"/>
                <a:cs typeface="Readex Pro" panose="020B0604020202020204" charset="-78"/>
              </a:rPr>
              <a:t>hình</a:t>
            </a:r>
            <a:r>
              <a:rPr lang="en-US" sz="2400" i="1" dirty="0" smtClean="0">
                <a:latin typeface="Readex Pro" panose="020B0604020202020204" charset="-78"/>
                <a:cs typeface="Readex Pro" panose="020B0604020202020204" charset="-78"/>
              </a:rPr>
              <a:t> </a:t>
            </a:r>
            <a:r>
              <a:rPr lang="en-US" sz="2400" i="1" dirty="0" err="1" smtClean="0">
                <a:latin typeface="Readex Pro" panose="020B0604020202020204" charset="-78"/>
                <a:cs typeface="Readex Pro" panose="020B0604020202020204" charset="-78"/>
              </a:rPr>
              <a:t>tổng</a:t>
            </a:r>
            <a:r>
              <a:rPr lang="en-US" sz="2400" i="1" dirty="0" smtClean="0">
                <a:latin typeface="Readex Pro" panose="020B0604020202020204" charset="-78"/>
                <a:cs typeface="Readex Pro" panose="020B0604020202020204" charset="-78"/>
              </a:rPr>
              <a:t> </a:t>
            </a:r>
            <a:r>
              <a:rPr lang="en-US" sz="2400" i="1" dirty="0" err="1" smtClean="0">
                <a:latin typeface="Readex Pro" panose="020B0604020202020204" charset="-78"/>
                <a:cs typeface="Readex Pro" panose="020B0604020202020204" charset="-78"/>
              </a:rPr>
              <a:t>quát</a:t>
            </a:r>
            <a:r>
              <a:rPr lang="en-US" sz="2400" i="1" dirty="0" smtClean="0">
                <a:latin typeface="Readex Pro" panose="020B0604020202020204" charset="-78"/>
                <a:cs typeface="Readex Pro" panose="020B0604020202020204" charset="-78"/>
              </a:rPr>
              <a:t> </a:t>
            </a:r>
            <a:r>
              <a:rPr lang="en-US" sz="2400" i="1" dirty="0" err="1" smtClean="0">
                <a:latin typeface="Readex Pro" panose="020B0604020202020204" charset="-78"/>
                <a:cs typeface="Readex Pro" panose="020B0604020202020204" charset="-78"/>
              </a:rPr>
              <a:t>bài</a:t>
            </a:r>
            <a:r>
              <a:rPr lang="en-US" sz="2400" i="1" dirty="0" smtClean="0">
                <a:latin typeface="Readex Pro" panose="020B0604020202020204" charset="-78"/>
                <a:cs typeface="Readex Pro" panose="020B0604020202020204" charset="-78"/>
              </a:rPr>
              <a:t> </a:t>
            </a:r>
            <a:r>
              <a:rPr lang="en-US" sz="2400" i="1" dirty="0" err="1" smtClean="0">
                <a:latin typeface="Readex Pro" panose="020B0604020202020204" charset="-78"/>
                <a:cs typeface="Readex Pro" panose="020B0604020202020204" charset="-78"/>
              </a:rPr>
              <a:t>toán</a:t>
            </a:r>
            <a:r>
              <a:rPr lang="en-US" sz="2400" i="1" dirty="0" smtClean="0">
                <a:latin typeface="Readex Pro" panose="020B0604020202020204" charset="-78"/>
                <a:cs typeface="Readex Pro" panose="020B0604020202020204" charset="-78"/>
              </a:rPr>
              <a:t> </a:t>
            </a:r>
            <a:r>
              <a:rPr lang="en-US" sz="2400" i="1" dirty="0" err="1" smtClean="0">
                <a:latin typeface="Readex Pro" panose="020B0604020202020204" charset="-78"/>
                <a:cs typeface="Readex Pro" panose="020B0604020202020204" charset="-78"/>
              </a:rPr>
              <a:t>phân</a:t>
            </a:r>
            <a:r>
              <a:rPr lang="en-US" sz="2400" i="1" dirty="0" smtClean="0">
                <a:latin typeface="Readex Pro" panose="020B0604020202020204" charset="-78"/>
                <a:cs typeface="Readex Pro" panose="020B0604020202020204" charset="-78"/>
              </a:rPr>
              <a:t> </a:t>
            </a:r>
            <a:r>
              <a:rPr lang="en-US" sz="2400" i="1" dirty="0" err="1" smtClean="0">
                <a:latin typeface="Readex Pro" panose="020B0604020202020204" charset="-78"/>
                <a:cs typeface="Readex Pro" panose="020B0604020202020204" charset="-78"/>
              </a:rPr>
              <a:t>loại</a:t>
            </a:r>
            <a:r>
              <a:rPr lang="en-US" sz="2400" i="1" dirty="0" smtClean="0">
                <a:latin typeface="Readex Pro" panose="020B0604020202020204" charset="-78"/>
                <a:cs typeface="Readex Pro" panose="020B0604020202020204" charset="-78"/>
              </a:rPr>
              <a:t> </a:t>
            </a:r>
            <a:r>
              <a:rPr lang="en-US" sz="2400" i="1" dirty="0" err="1" smtClean="0">
                <a:latin typeface="Readex Pro" panose="020B0604020202020204" charset="-78"/>
                <a:cs typeface="Readex Pro" panose="020B0604020202020204" charset="-78"/>
              </a:rPr>
              <a:t>văn</a:t>
            </a:r>
            <a:r>
              <a:rPr lang="en-US" sz="2400" i="1" dirty="0" smtClean="0">
                <a:latin typeface="Readex Pro" panose="020B0604020202020204" charset="-78"/>
                <a:cs typeface="Readex Pro" panose="020B0604020202020204" charset="-78"/>
              </a:rPr>
              <a:t> </a:t>
            </a:r>
            <a:r>
              <a:rPr lang="en-US" sz="2400" i="1" dirty="0" err="1" smtClean="0">
                <a:latin typeface="Readex Pro" panose="020B0604020202020204" charset="-78"/>
                <a:cs typeface="Readex Pro" panose="020B0604020202020204" charset="-78"/>
              </a:rPr>
              <a:t>bản</a:t>
            </a:r>
            <a:endParaRPr lang="en-US" sz="2400" i="1" dirty="0">
              <a:latin typeface="Readex Pro" panose="020B0604020202020204" charset="-78"/>
              <a:cs typeface="Readex Pro" panose="020B0604020202020204" charset="-78"/>
            </a:endParaRPr>
          </a:p>
        </p:txBody>
      </p:sp>
    </p:spTree>
    <p:extLst>
      <p:ext uri="{BB962C8B-B14F-4D97-AF65-F5344CB8AC3E}">
        <p14:creationId xmlns:p14="http://schemas.microsoft.com/office/powerpoint/2010/main" val="393212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up)">
                                      <p:cBhvr>
                                        <p:cTn id="1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1C98C-59A6-490B-83BD-EE1E10A5BA9A}"/>
              </a:ext>
            </a:extLst>
          </p:cNvPr>
          <p:cNvSpPr>
            <a:spLocks noGrp="1"/>
          </p:cNvSpPr>
          <p:nvPr>
            <p:ph type="title"/>
          </p:nvPr>
        </p:nvSpPr>
        <p:spPr/>
        <p:txBody>
          <a:bodyPr/>
          <a:lstStyle/>
          <a:p>
            <a:r>
              <a:rPr lang="en-US" dirty="0" smtClean="0"/>
              <a:t>2. </a:t>
            </a:r>
            <a:r>
              <a:rPr lang="en-US" dirty="0" err="1" smtClean="0"/>
              <a:t>Phân</a:t>
            </a:r>
            <a:r>
              <a:rPr lang="en-US" dirty="0" smtClean="0"/>
              <a:t> </a:t>
            </a:r>
            <a:r>
              <a:rPr lang="en-US" dirty="0" err="1" smtClean="0"/>
              <a:t>loại</a:t>
            </a:r>
            <a:r>
              <a:rPr lang="en-US" dirty="0" smtClean="0"/>
              <a:t> </a:t>
            </a:r>
            <a:r>
              <a:rPr lang="en-US" dirty="0" err="1" smtClean="0"/>
              <a:t>văn</a:t>
            </a:r>
            <a:r>
              <a:rPr lang="en-US" dirty="0" smtClean="0"/>
              <a:t> </a:t>
            </a:r>
            <a:r>
              <a:rPr lang="en-US" dirty="0" err="1" smtClean="0"/>
              <a:t>bản</a:t>
            </a:r>
            <a:r>
              <a:rPr lang="en-US" dirty="0" smtClean="0"/>
              <a:t> </a:t>
            </a:r>
            <a:r>
              <a:rPr lang="en-US" dirty="0" err="1" smtClean="0"/>
              <a:t>với</a:t>
            </a:r>
            <a:r>
              <a:rPr lang="en-US" dirty="0" smtClean="0"/>
              <a:t> Naïve Bayes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8B3A4D-EB59-4245-BACF-15AE3A78BA4E}"/>
                  </a:ext>
                </a:extLst>
              </p:cNvPr>
              <p:cNvSpPr>
                <a:spLocks noGrp="1"/>
              </p:cNvSpPr>
              <p:nvPr>
                <p:ph idx="1"/>
              </p:nvPr>
            </p:nvSpPr>
            <p:spPr>
              <a:xfrm>
                <a:off x="838200" y="1477568"/>
                <a:ext cx="10515600" cy="4826250"/>
              </a:xfrm>
            </p:spPr>
            <p:txBody>
              <a:bodyPr>
                <a:normAutofit/>
              </a:bodyPr>
              <a:lstStyle/>
              <a:p>
                <a:pPr marL="342900" indent="-342900">
                  <a:buFontTx/>
                  <a:buChar char="-"/>
                </a:pPr>
                <a:r>
                  <a:rPr lang="en-US" dirty="0" smtClean="0"/>
                  <a:t>Định </a:t>
                </a:r>
                <a:r>
                  <a:rPr lang="en-US" dirty="0" err="1" smtClean="0"/>
                  <a:t>lý</a:t>
                </a:r>
                <a:r>
                  <a:rPr lang="en-US" dirty="0" smtClean="0"/>
                  <a:t> Bayes</a:t>
                </a:r>
                <a:r>
                  <a:rPr lang="en-US" dirty="0"/>
                  <a:t> </a:t>
                </a:r>
                <a:r>
                  <a:rPr lang="en-US" dirty="0" err="1" smtClean="0"/>
                  <a:t>là</a:t>
                </a:r>
                <a:r>
                  <a:rPr lang="en-US" dirty="0" smtClean="0"/>
                  <a:t> </a:t>
                </a:r>
                <a:r>
                  <a:rPr lang="en-US" dirty="0" err="1" smtClean="0"/>
                  <a:t>một</a:t>
                </a:r>
                <a:r>
                  <a:rPr lang="en-US" dirty="0" smtClean="0"/>
                  <a:t> </a:t>
                </a:r>
                <a:r>
                  <a:rPr lang="en-US" dirty="0" err="1" smtClean="0"/>
                  <a:t>định</a:t>
                </a:r>
                <a:r>
                  <a:rPr lang="en-US" dirty="0" smtClean="0"/>
                  <a:t> </a:t>
                </a:r>
                <a:r>
                  <a:rPr lang="en-US" dirty="0" err="1" smtClean="0"/>
                  <a:t>lý</a:t>
                </a:r>
                <a:r>
                  <a:rPr lang="en-US" dirty="0" smtClean="0"/>
                  <a:t> </a:t>
                </a:r>
                <a:r>
                  <a:rPr lang="en-US" dirty="0" err="1" smtClean="0"/>
                  <a:t>toán</a:t>
                </a:r>
                <a:r>
                  <a:rPr lang="en-US" dirty="0" smtClean="0"/>
                  <a:t> </a:t>
                </a:r>
                <a:r>
                  <a:rPr lang="en-US" dirty="0" err="1" smtClean="0"/>
                  <a:t>học</a:t>
                </a:r>
                <a:r>
                  <a:rPr lang="en-US" dirty="0" smtClean="0"/>
                  <a:t> </a:t>
                </a:r>
                <a:r>
                  <a:rPr lang="en-US" dirty="0" err="1" smtClean="0"/>
                  <a:t>để</a:t>
                </a:r>
                <a:r>
                  <a:rPr lang="en-US" dirty="0" smtClean="0"/>
                  <a:t> </a:t>
                </a:r>
                <a:r>
                  <a:rPr lang="en-US" dirty="0" err="1" smtClean="0"/>
                  <a:t>tính</a:t>
                </a:r>
                <a:r>
                  <a:rPr lang="en-US" dirty="0" smtClean="0"/>
                  <a:t> </a:t>
                </a:r>
                <a:r>
                  <a:rPr lang="en-US" dirty="0" err="1" smtClean="0"/>
                  <a:t>xác</a:t>
                </a:r>
                <a:r>
                  <a:rPr lang="en-US" dirty="0" smtClean="0"/>
                  <a:t> </a:t>
                </a:r>
                <a:r>
                  <a:rPr lang="en-US" dirty="0" err="1" smtClean="0"/>
                  <a:t>suất</a:t>
                </a:r>
                <a:r>
                  <a:rPr lang="en-US" dirty="0" smtClean="0"/>
                  <a:t> </a:t>
                </a:r>
                <a:r>
                  <a:rPr lang="en-US" dirty="0" err="1" smtClean="0"/>
                  <a:t>xảy</a:t>
                </a:r>
                <a:r>
                  <a:rPr lang="en-US" dirty="0" smtClean="0"/>
                  <a:t> </a:t>
                </a:r>
                <a:r>
                  <a:rPr lang="en-US" dirty="0" err="1" smtClean="0"/>
                  <a:t>ra</a:t>
                </a:r>
                <a:r>
                  <a:rPr lang="en-US" dirty="0" smtClean="0"/>
                  <a:t> </a:t>
                </a:r>
                <a:r>
                  <a:rPr lang="en-US" dirty="0" err="1" smtClean="0"/>
                  <a:t>của</a:t>
                </a:r>
                <a:r>
                  <a:rPr lang="en-US" dirty="0" smtClean="0"/>
                  <a:t> </a:t>
                </a:r>
                <a:r>
                  <a:rPr lang="en-US" dirty="0" err="1" smtClean="0"/>
                  <a:t>một</a:t>
                </a:r>
                <a:r>
                  <a:rPr lang="en-US" dirty="0" smtClean="0"/>
                  <a:t> </a:t>
                </a:r>
                <a:r>
                  <a:rPr lang="en-US" dirty="0" err="1" smtClean="0"/>
                  <a:t>sự</a:t>
                </a:r>
                <a:r>
                  <a:rPr lang="en-US" dirty="0" smtClean="0"/>
                  <a:t> </a:t>
                </a:r>
                <a:r>
                  <a:rPr lang="en-US" dirty="0" err="1" smtClean="0"/>
                  <a:t>kiện</a:t>
                </a:r>
                <a:r>
                  <a:rPr lang="en-US" dirty="0" smtClean="0"/>
                  <a:t> </a:t>
                </a:r>
                <a:r>
                  <a:rPr lang="en-US" dirty="0" err="1" smtClean="0"/>
                  <a:t>ngẫu</a:t>
                </a:r>
                <a:r>
                  <a:rPr lang="en-US" dirty="0" smtClean="0"/>
                  <a:t> </a:t>
                </a:r>
                <a:r>
                  <a:rPr lang="en-US" dirty="0" err="1" smtClean="0"/>
                  <a:t>nhiên</a:t>
                </a:r>
                <a:r>
                  <a:rPr lang="en-US" dirty="0" smtClean="0"/>
                  <a:t> A </a:t>
                </a:r>
                <a:r>
                  <a:rPr lang="en-US" dirty="0" err="1" smtClean="0"/>
                  <a:t>khi</a:t>
                </a:r>
                <a:r>
                  <a:rPr lang="en-US" dirty="0" smtClean="0"/>
                  <a:t> </a:t>
                </a:r>
                <a:r>
                  <a:rPr lang="en-US" dirty="0" err="1" smtClean="0"/>
                  <a:t>biết</a:t>
                </a:r>
                <a:r>
                  <a:rPr lang="en-US" dirty="0" smtClean="0"/>
                  <a:t> </a:t>
                </a:r>
                <a:r>
                  <a:rPr lang="en-US" dirty="0" err="1" smtClean="0"/>
                  <a:t>sự</a:t>
                </a:r>
                <a:r>
                  <a:rPr lang="en-US" dirty="0" smtClean="0"/>
                  <a:t> </a:t>
                </a:r>
                <a:r>
                  <a:rPr lang="en-US" dirty="0" err="1" smtClean="0"/>
                  <a:t>kiện</a:t>
                </a:r>
                <a:r>
                  <a:rPr lang="en-US" dirty="0" smtClean="0"/>
                  <a:t> </a:t>
                </a:r>
                <a:r>
                  <a:rPr lang="en-US" dirty="0" err="1" smtClean="0"/>
                  <a:t>liên</a:t>
                </a:r>
                <a:r>
                  <a:rPr lang="en-US" dirty="0" smtClean="0"/>
                  <a:t> </a:t>
                </a:r>
                <a:r>
                  <a:rPr lang="en-US" dirty="0" err="1" smtClean="0"/>
                  <a:t>quan</a:t>
                </a:r>
                <a:r>
                  <a:rPr lang="en-US" dirty="0" smtClean="0"/>
                  <a:t> </a:t>
                </a:r>
                <a:r>
                  <a:rPr lang="en-US" dirty="0" err="1" smtClean="0"/>
                  <a:t>đến</a:t>
                </a:r>
                <a:r>
                  <a:rPr lang="en-US" dirty="0" smtClean="0"/>
                  <a:t> B </a:t>
                </a:r>
                <a:r>
                  <a:rPr lang="en-US" dirty="0" err="1" smtClean="0"/>
                  <a:t>xảy</a:t>
                </a:r>
                <a:r>
                  <a:rPr lang="en-US" dirty="0" smtClean="0"/>
                  <a:t> </a:t>
                </a:r>
                <a:r>
                  <a:rPr lang="en-US" dirty="0" err="1" smtClean="0"/>
                  <a:t>ra.</a:t>
                </a:r>
                <a:endParaRPr lang="en-US" dirty="0" smtClean="0"/>
              </a:p>
              <a:p>
                <a:pPr marL="342900" indent="-342900">
                  <a:buFontTx/>
                  <a:buChar char="-"/>
                </a:pPr>
                <a:r>
                  <a:rPr lang="en-US" dirty="0" err="1" smtClean="0"/>
                  <a:t>Công</a:t>
                </a:r>
                <a:r>
                  <a:rPr lang="en-US" dirty="0" smtClean="0"/>
                  <a:t> </a:t>
                </a:r>
                <a:r>
                  <a:rPr lang="en-US" dirty="0" err="1" smtClean="0"/>
                  <a:t>thức</a:t>
                </a:r>
                <a:r>
                  <a:rPr lang="en-US" dirty="0" smtClean="0"/>
                  <a:t> Bayes: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𝐵</m:t>
                        </m:r>
                      </m:e>
                      <m:e>
                        <m:r>
                          <a:rPr lang="en-US" b="0" i="1" smtClean="0">
                            <a:latin typeface="Cambria Math" panose="02040503050406030204" pitchFamily="18" charset="0"/>
                          </a:rPr>
                          <m:t>𝐴</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den>
                    </m:f>
                  </m:oMath>
                </a14:m>
                <a:endParaRPr lang="en-US" dirty="0" smtClean="0"/>
              </a:p>
              <a:p>
                <a:pPr marL="342900" indent="-342900">
                  <a:buFontTx/>
                  <a:buChar char="-"/>
                </a:pPr>
                <a:r>
                  <a:rPr lang="en-US" dirty="0" err="1" smtClean="0"/>
                  <a:t>Thuật</a:t>
                </a:r>
                <a:r>
                  <a:rPr lang="en-US" dirty="0" smtClean="0"/>
                  <a:t> </a:t>
                </a:r>
                <a:r>
                  <a:rPr lang="en-US" dirty="0" err="1" smtClean="0"/>
                  <a:t>toán</a:t>
                </a:r>
                <a:r>
                  <a:rPr lang="en-US" dirty="0" smtClean="0"/>
                  <a:t> Naïve Bayes </a:t>
                </a:r>
                <a:r>
                  <a:rPr lang="en-US" dirty="0" err="1" smtClean="0"/>
                  <a:t>là</a:t>
                </a:r>
                <a:r>
                  <a:rPr lang="en-US" dirty="0" smtClean="0"/>
                  <a:t> </a:t>
                </a:r>
                <a:r>
                  <a:rPr lang="en-US" dirty="0" err="1" smtClean="0"/>
                  <a:t>một</a:t>
                </a:r>
                <a:r>
                  <a:rPr lang="en-US" dirty="0" smtClean="0"/>
                  <a:t> </a:t>
                </a:r>
                <a:r>
                  <a:rPr lang="en-US" dirty="0" err="1" smtClean="0"/>
                  <a:t>tập</a:t>
                </a:r>
                <a:r>
                  <a:rPr lang="en-US" dirty="0" smtClean="0"/>
                  <a:t> </a:t>
                </a:r>
                <a:r>
                  <a:rPr lang="en-US" dirty="0" err="1" smtClean="0"/>
                  <a:t>hợp</a:t>
                </a:r>
                <a:r>
                  <a:rPr lang="en-US" dirty="0" smtClean="0"/>
                  <a:t> </a:t>
                </a:r>
                <a:r>
                  <a:rPr lang="en-US" dirty="0" err="1" smtClean="0"/>
                  <a:t>các</a:t>
                </a:r>
                <a:r>
                  <a:rPr lang="en-US" dirty="0" smtClean="0"/>
                  <a:t> </a:t>
                </a:r>
                <a:r>
                  <a:rPr lang="en-US" dirty="0" err="1" smtClean="0"/>
                  <a:t>mô</a:t>
                </a:r>
                <a:r>
                  <a:rPr lang="en-US" dirty="0" smtClean="0"/>
                  <a:t> </a:t>
                </a:r>
                <a:r>
                  <a:rPr lang="en-US" dirty="0" err="1" smtClean="0"/>
                  <a:t>hình</a:t>
                </a:r>
                <a:r>
                  <a:rPr lang="en-US" dirty="0" smtClean="0"/>
                  <a:t> </a:t>
                </a:r>
                <a:r>
                  <a:rPr lang="en-US" dirty="0" err="1" smtClean="0"/>
                  <a:t>học</a:t>
                </a:r>
                <a:r>
                  <a:rPr lang="en-US" dirty="0" smtClean="0"/>
                  <a:t> </a:t>
                </a:r>
                <a:r>
                  <a:rPr lang="en-US" dirty="0" err="1" smtClean="0"/>
                  <a:t>có</a:t>
                </a:r>
                <a:r>
                  <a:rPr lang="en-US" dirty="0" smtClean="0"/>
                  <a:t> </a:t>
                </a:r>
                <a:r>
                  <a:rPr lang="en-US" dirty="0" err="1" smtClean="0"/>
                  <a:t>giám</a:t>
                </a:r>
                <a:r>
                  <a:rPr lang="en-US" dirty="0" smtClean="0"/>
                  <a:t> </a:t>
                </a:r>
                <a:r>
                  <a:rPr lang="en-US" dirty="0" err="1" smtClean="0"/>
                  <a:t>sát</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việc</a:t>
                </a:r>
                <a:r>
                  <a:rPr lang="en-US" dirty="0" smtClean="0"/>
                  <a:t> </a:t>
                </a:r>
                <a:r>
                  <a:rPr lang="en-US" dirty="0" err="1" smtClean="0"/>
                  <a:t>áp</a:t>
                </a:r>
                <a:r>
                  <a:rPr lang="en-US" dirty="0" smtClean="0"/>
                  <a:t> </a:t>
                </a:r>
                <a:r>
                  <a:rPr lang="en-US" dirty="0" err="1" smtClean="0"/>
                  <a:t>dụng</a:t>
                </a:r>
                <a:r>
                  <a:rPr lang="en-US" dirty="0" smtClean="0"/>
                  <a:t> </a:t>
                </a:r>
                <a:r>
                  <a:rPr lang="en-US" dirty="0" err="1" smtClean="0"/>
                  <a:t>định</a:t>
                </a:r>
                <a:r>
                  <a:rPr lang="en-US" dirty="0" smtClean="0"/>
                  <a:t> </a:t>
                </a:r>
                <a:r>
                  <a:rPr lang="en-US" dirty="0" err="1" smtClean="0"/>
                  <a:t>lý</a:t>
                </a:r>
                <a:r>
                  <a:rPr lang="en-US" dirty="0" smtClean="0"/>
                  <a:t> Bayes </a:t>
                </a:r>
                <a:r>
                  <a:rPr lang="en-US" dirty="0" err="1" smtClean="0"/>
                  <a:t>với</a:t>
                </a:r>
                <a:r>
                  <a:rPr lang="en-US" dirty="0" smtClean="0"/>
                  <a:t> </a:t>
                </a:r>
                <a:r>
                  <a:rPr lang="en-US" dirty="0" err="1" smtClean="0"/>
                  <a:t>giả</a:t>
                </a:r>
                <a:r>
                  <a:rPr lang="en-US" dirty="0" smtClean="0"/>
                  <a:t> </a:t>
                </a:r>
                <a:r>
                  <a:rPr lang="en-US" dirty="0" err="1" smtClean="0"/>
                  <a:t>định</a:t>
                </a:r>
                <a:r>
                  <a:rPr lang="en-US" dirty="0" smtClean="0"/>
                  <a:t> </a:t>
                </a:r>
                <a:r>
                  <a:rPr lang="en-US" dirty="0" err="1" smtClean="0"/>
                  <a:t>ngây</a:t>
                </a:r>
                <a:r>
                  <a:rPr lang="en-US" dirty="0" smtClean="0"/>
                  <a:t> </a:t>
                </a:r>
                <a:r>
                  <a:rPr lang="en-US" dirty="0" err="1" smtClean="0"/>
                  <a:t>thơ</a:t>
                </a:r>
                <a:r>
                  <a:rPr lang="en-US" dirty="0" smtClean="0"/>
                  <a:t> (Naïve) </a:t>
                </a:r>
                <a:r>
                  <a:rPr lang="en-US" dirty="0" err="1" smtClean="0"/>
                  <a:t>về</a:t>
                </a:r>
                <a:r>
                  <a:rPr lang="en-US" dirty="0" smtClean="0"/>
                  <a:t> </a:t>
                </a:r>
                <a:r>
                  <a:rPr lang="en-US" dirty="0" err="1" smtClean="0"/>
                  <a:t>sự</a:t>
                </a:r>
                <a:r>
                  <a:rPr lang="en-US" dirty="0" smtClean="0"/>
                  <a:t> </a:t>
                </a:r>
                <a:r>
                  <a:rPr lang="en-US" dirty="0" err="1" smtClean="0"/>
                  <a:t>độc</a:t>
                </a:r>
                <a:r>
                  <a:rPr lang="en-US" dirty="0" smtClean="0"/>
                  <a:t> </a:t>
                </a:r>
                <a:r>
                  <a:rPr lang="en-US" dirty="0" err="1" smtClean="0"/>
                  <a:t>lập</a:t>
                </a:r>
                <a:r>
                  <a:rPr lang="en-US" dirty="0" smtClean="0"/>
                  <a:t> </a:t>
                </a:r>
                <a:r>
                  <a:rPr lang="en-US" dirty="0" err="1" smtClean="0"/>
                  <a:t>có</a:t>
                </a:r>
                <a:r>
                  <a:rPr lang="en-US" dirty="0" smtClean="0"/>
                  <a:t> </a:t>
                </a:r>
                <a:r>
                  <a:rPr lang="en-US" dirty="0" err="1" smtClean="0"/>
                  <a:t>điều</a:t>
                </a:r>
                <a:r>
                  <a:rPr lang="en-US" dirty="0" smtClean="0"/>
                  <a:t> </a:t>
                </a:r>
                <a:r>
                  <a:rPr lang="en-US" dirty="0" err="1" smtClean="0"/>
                  <a:t>kiện</a:t>
                </a:r>
                <a:r>
                  <a:rPr lang="en-US" dirty="0" smtClean="0"/>
                  <a:t> </a:t>
                </a:r>
                <a:r>
                  <a:rPr lang="en-US" dirty="0" err="1" smtClean="0"/>
                  <a:t>giữa</a:t>
                </a:r>
                <a:r>
                  <a:rPr lang="en-US" dirty="0" smtClean="0"/>
                  <a:t> </a:t>
                </a:r>
                <a:r>
                  <a:rPr lang="en-US" dirty="0" err="1" smtClean="0"/>
                  <a:t>mỗi</a:t>
                </a:r>
                <a:r>
                  <a:rPr lang="en-US" dirty="0" smtClean="0"/>
                  <a:t> </a:t>
                </a:r>
                <a:r>
                  <a:rPr lang="en-US" dirty="0" err="1" smtClean="0"/>
                  <a:t>cặp</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cho</a:t>
                </a:r>
                <a:r>
                  <a:rPr lang="en-US" dirty="0" smtClean="0"/>
                  <a:t> </a:t>
                </a:r>
                <a:r>
                  <a:rPr lang="en-US" dirty="0" err="1" smtClean="0"/>
                  <a:t>giá</a:t>
                </a:r>
                <a:r>
                  <a:rPr lang="en-US" dirty="0" smtClean="0"/>
                  <a:t> </a:t>
                </a:r>
                <a:r>
                  <a:rPr lang="en-US" dirty="0" err="1" smtClean="0"/>
                  <a:t>trị</a:t>
                </a:r>
                <a:r>
                  <a:rPr lang="en-US" dirty="0" smtClean="0"/>
                  <a:t> </a:t>
                </a:r>
                <a:r>
                  <a:rPr lang="en-US" dirty="0" err="1" smtClean="0"/>
                  <a:t>biến</a:t>
                </a:r>
                <a:r>
                  <a:rPr lang="en-US" dirty="0" smtClean="0"/>
                  <a:t> </a:t>
                </a:r>
                <a:r>
                  <a:rPr lang="en-US" dirty="0" err="1" smtClean="0"/>
                  <a:t>lớp</a:t>
                </a:r>
                <a:r>
                  <a:rPr lang="en-US" dirty="0" smtClean="0"/>
                  <a:t>.</a:t>
                </a:r>
              </a:p>
              <a:p>
                <a:pPr marL="342900" indent="-342900">
                  <a:buFontTx/>
                  <a:buChar char="-"/>
                </a:pPr>
                <a:r>
                  <a:rPr lang="en-US" dirty="0" err="1" smtClean="0"/>
                  <a:t>Các</a:t>
                </a:r>
                <a:r>
                  <a:rPr lang="en-US" dirty="0" smtClean="0"/>
                  <a:t> </a:t>
                </a:r>
                <a:r>
                  <a:rPr lang="en-US" dirty="0" err="1" smtClean="0"/>
                  <a:t>loại</a:t>
                </a:r>
                <a:r>
                  <a:rPr lang="en-US" dirty="0" smtClean="0"/>
                  <a:t> </a:t>
                </a:r>
                <a:r>
                  <a:rPr lang="en-US" dirty="0" err="1" smtClean="0"/>
                  <a:t>mô</a:t>
                </a:r>
                <a:r>
                  <a:rPr lang="en-US" dirty="0" smtClean="0"/>
                  <a:t> </a:t>
                </a:r>
                <a:r>
                  <a:rPr lang="en-US" dirty="0" err="1" smtClean="0"/>
                  <a:t>hình</a:t>
                </a:r>
                <a:r>
                  <a:rPr lang="en-US" dirty="0" smtClean="0"/>
                  <a:t> </a:t>
                </a:r>
                <a:r>
                  <a:rPr lang="en-US" dirty="0" err="1" smtClean="0"/>
                  <a:t>của</a:t>
                </a:r>
                <a:r>
                  <a:rPr lang="en-US" dirty="0" smtClean="0"/>
                  <a:t> </a:t>
                </a:r>
                <a:r>
                  <a:rPr lang="en-US" dirty="0" err="1" smtClean="0"/>
                  <a:t>thuật</a:t>
                </a:r>
                <a:r>
                  <a:rPr lang="en-US" dirty="0" smtClean="0"/>
                  <a:t> </a:t>
                </a:r>
                <a:r>
                  <a:rPr lang="en-US" dirty="0" err="1" smtClean="0"/>
                  <a:t>toán</a:t>
                </a:r>
                <a:r>
                  <a:rPr lang="en-US" dirty="0" smtClean="0"/>
                  <a:t> Naïve Bayes:</a:t>
                </a:r>
              </a:p>
              <a:p>
                <a:pPr marL="800100" lvl="1" indent="-342900">
                  <a:buFont typeface="Arial" panose="020B0604020202020204" pitchFamily="34" charset="0"/>
                  <a:buChar char="•"/>
                </a:pPr>
                <a:r>
                  <a:rPr lang="en-US" dirty="0" err="1" smtClean="0"/>
                  <a:t>Mô</a:t>
                </a:r>
                <a:r>
                  <a:rPr lang="en-US" dirty="0" smtClean="0"/>
                  <a:t> </a:t>
                </a:r>
                <a:r>
                  <a:rPr lang="en-US" dirty="0" err="1" smtClean="0"/>
                  <a:t>hình</a:t>
                </a:r>
                <a:r>
                  <a:rPr lang="en-US" dirty="0" smtClean="0"/>
                  <a:t> Gaussian </a:t>
                </a:r>
                <a:r>
                  <a:rPr lang="en-US" dirty="0"/>
                  <a:t>Naïve Bayes </a:t>
                </a:r>
                <a:endParaRPr lang="en-US" dirty="0" smtClean="0"/>
              </a:p>
              <a:p>
                <a:pPr marL="800100" lvl="1" indent="-342900">
                  <a:buFont typeface="Arial" panose="020B0604020202020204" pitchFamily="34" charset="0"/>
                  <a:buChar char="•"/>
                </a:pPr>
                <a:r>
                  <a:rPr lang="en-US" dirty="0" err="1" smtClean="0"/>
                  <a:t>Mô</a:t>
                </a:r>
                <a:r>
                  <a:rPr lang="en-US" dirty="0" smtClean="0"/>
                  <a:t> </a:t>
                </a:r>
                <a:r>
                  <a:rPr lang="en-US" dirty="0" err="1" smtClean="0"/>
                  <a:t>hình</a:t>
                </a:r>
                <a:r>
                  <a:rPr lang="en-US" dirty="0" smtClean="0"/>
                  <a:t> Multinomial </a:t>
                </a:r>
                <a:r>
                  <a:rPr lang="en-US" dirty="0"/>
                  <a:t>Naïve Bayes </a:t>
                </a:r>
                <a:endParaRPr lang="en-US" dirty="0" smtClean="0"/>
              </a:p>
              <a:p>
                <a:pPr marL="800100" lvl="1" indent="-342900">
                  <a:buFont typeface="Arial" panose="020B0604020202020204" pitchFamily="34" charset="0"/>
                  <a:buChar char="•"/>
                </a:pPr>
                <a:r>
                  <a:rPr lang="en-US" dirty="0" err="1" smtClean="0"/>
                  <a:t>Mô</a:t>
                </a:r>
                <a:r>
                  <a:rPr lang="en-US" dirty="0" smtClean="0"/>
                  <a:t> </a:t>
                </a:r>
                <a:r>
                  <a:rPr lang="en-US" dirty="0" err="1" smtClean="0"/>
                  <a:t>hình</a:t>
                </a:r>
                <a:r>
                  <a:rPr lang="en-US" dirty="0" smtClean="0"/>
                  <a:t> Bernoulli </a:t>
                </a:r>
                <a:r>
                  <a:rPr lang="en-US" dirty="0"/>
                  <a:t>Naïve Bayes </a:t>
                </a:r>
                <a:endParaRPr lang="en-US" dirty="0" smtClean="0"/>
              </a:p>
              <a:p>
                <a:pPr marL="800100" lvl="1" indent="-342900">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E48B3A4D-EB59-4245-BACF-15AE3A78BA4E}"/>
                  </a:ext>
                </a:extLst>
              </p:cNvPr>
              <p:cNvSpPr>
                <a:spLocks noGrp="1" noRot="1" noChangeAspect="1" noMove="1" noResize="1" noEditPoints="1" noAdjustHandles="1" noChangeArrowheads="1" noChangeShapeType="1" noTextEdit="1"/>
              </p:cNvSpPr>
              <p:nvPr>
                <p:ph idx="1"/>
              </p:nvPr>
            </p:nvSpPr>
            <p:spPr>
              <a:xfrm>
                <a:off x="838200" y="1477568"/>
                <a:ext cx="10515600" cy="4826250"/>
              </a:xfrm>
              <a:blipFill>
                <a:blip r:embed="rId3"/>
                <a:stretch>
                  <a:fillRect l="-986" t="-1263" r="-870"/>
                </a:stretch>
              </a:blipFill>
            </p:spPr>
            <p:txBody>
              <a:bodyPr/>
              <a:lstStyle/>
              <a:p>
                <a:r>
                  <a:rPr lang="en-US">
                    <a:noFill/>
                  </a:rPr>
                  <a:t> </a:t>
                </a:r>
              </a:p>
            </p:txBody>
          </p:sp>
        </mc:Fallback>
      </mc:AlternateContent>
    </p:spTree>
    <p:extLst>
      <p:ext uri="{BB962C8B-B14F-4D97-AF65-F5344CB8AC3E}">
        <p14:creationId xmlns:p14="http://schemas.microsoft.com/office/powerpoint/2010/main" val="23247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25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25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25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250"/>
                                        <p:tgtEl>
                                          <p:spTgt spid="3">
                                            <p:txEl>
                                              <p:pRg st="3" end="3"/>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250"/>
                                        <p:tgtEl>
                                          <p:spTgt spid="3">
                                            <p:txEl>
                                              <p:pRg st="4" end="4"/>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250"/>
                                        <p:tgtEl>
                                          <p:spTgt spid="3">
                                            <p:txEl>
                                              <p:pRg st="5" end="5"/>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2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t>
            </a:r>
            <a:r>
              <a:rPr lang="en-US" dirty="0" err="1" smtClean="0"/>
              <a:t>Quy</a:t>
            </a:r>
            <a:r>
              <a:rPr lang="en-US" dirty="0" smtClean="0"/>
              <a:t> </a:t>
            </a:r>
            <a:r>
              <a:rPr lang="en-US" dirty="0" err="1" smtClean="0"/>
              <a:t>trình</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bài</a:t>
            </a:r>
            <a:r>
              <a:rPr lang="en-US" dirty="0" smtClean="0"/>
              <a:t> </a:t>
            </a:r>
            <a:r>
              <a:rPr lang="en-US" dirty="0" err="1" smtClean="0"/>
              <a:t>toán</a:t>
            </a:r>
            <a:endParaRPr lang="en-US" dirty="0"/>
          </a:p>
        </p:txBody>
      </p:sp>
      <p:sp>
        <p:nvSpPr>
          <p:cNvPr id="3" name="Content Placeholder 2"/>
          <p:cNvSpPr>
            <a:spLocks noGrp="1"/>
          </p:cNvSpPr>
          <p:nvPr>
            <p:ph idx="1"/>
          </p:nvPr>
        </p:nvSpPr>
        <p:spPr>
          <a:xfrm>
            <a:off x="811566" y="1388031"/>
            <a:ext cx="4441024" cy="4351338"/>
          </a:xfrm>
        </p:spPr>
        <p:txBody>
          <a:bodyPr/>
          <a:lstStyle/>
          <a:p>
            <a:r>
              <a:rPr lang="en-US" dirty="0" err="1" smtClean="0"/>
              <a:t>Quy</a:t>
            </a:r>
            <a:r>
              <a:rPr lang="en-US" dirty="0" smtClean="0"/>
              <a:t> </a:t>
            </a:r>
            <a:r>
              <a:rPr lang="en-US" dirty="0" err="1" smtClean="0"/>
              <a:t>trình</a:t>
            </a:r>
            <a:r>
              <a:rPr lang="en-US" dirty="0" smtClean="0"/>
              <a:t> </a:t>
            </a:r>
            <a:r>
              <a:rPr lang="en-US" dirty="0" err="1" smtClean="0"/>
              <a:t>thực</a:t>
            </a:r>
            <a:r>
              <a:rPr lang="en-US" dirty="0" smtClean="0"/>
              <a:t> </a:t>
            </a:r>
            <a:r>
              <a:rPr lang="en-US" dirty="0" err="1" smtClean="0"/>
              <a:t>hiện</a:t>
            </a:r>
            <a:r>
              <a:rPr lang="en-US" dirty="0" smtClean="0"/>
              <a:t> </a:t>
            </a:r>
            <a:r>
              <a:rPr lang="en-US" dirty="0" err="1" smtClean="0"/>
              <a:t>bài</a:t>
            </a:r>
            <a:r>
              <a:rPr lang="en-US" dirty="0" smtClean="0"/>
              <a:t> </a:t>
            </a:r>
            <a:r>
              <a:rPr lang="en-US" dirty="0" err="1" smtClean="0"/>
              <a:t>toán</a:t>
            </a:r>
            <a:r>
              <a:rPr lang="en-US" dirty="0" smtClean="0"/>
              <a:t> </a:t>
            </a:r>
            <a:r>
              <a:rPr lang="en-US" dirty="0" err="1" smtClean="0"/>
              <a:t>gồm</a:t>
            </a:r>
            <a:r>
              <a:rPr lang="en-US" dirty="0" smtClean="0"/>
              <a:t> </a:t>
            </a:r>
            <a:r>
              <a:rPr lang="en-US" dirty="0" err="1" smtClean="0"/>
              <a:t>các</a:t>
            </a:r>
            <a:r>
              <a:rPr lang="en-US" dirty="0" smtClean="0"/>
              <a:t> </a:t>
            </a:r>
            <a:r>
              <a:rPr lang="en-US" dirty="0" err="1" smtClean="0"/>
              <a:t>bước</a:t>
            </a:r>
            <a:r>
              <a:rPr lang="en-US" dirty="0" smtClean="0"/>
              <a:t> </a:t>
            </a:r>
            <a:r>
              <a:rPr lang="en-US" dirty="0" err="1" smtClean="0"/>
              <a:t>sau</a:t>
            </a:r>
            <a:r>
              <a:rPr lang="en-US" dirty="0" smtClean="0"/>
              <a:t>:</a:t>
            </a:r>
          </a:p>
          <a:p>
            <a:pPr marL="457200" indent="-457200">
              <a:buAutoNum type="arabicPeriod"/>
            </a:pPr>
            <a:r>
              <a:rPr lang="en-US" dirty="0" smtClean="0"/>
              <a:t>Thu </a:t>
            </a:r>
            <a:r>
              <a:rPr lang="en-US" dirty="0" err="1" smtClean="0"/>
              <a:t>thập</a:t>
            </a:r>
            <a:r>
              <a:rPr lang="en-US" dirty="0" smtClean="0"/>
              <a:t> </a:t>
            </a:r>
            <a:r>
              <a:rPr lang="en-US" dirty="0" err="1" smtClean="0"/>
              <a:t>dữ</a:t>
            </a:r>
            <a:r>
              <a:rPr lang="en-US" dirty="0" smtClean="0"/>
              <a:t> </a:t>
            </a:r>
            <a:r>
              <a:rPr lang="en-US" dirty="0" err="1" smtClean="0"/>
              <a:t>liệu</a:t>
            </a:r>
            <a:endParaRPr lang="en-US" dirty="0" smtClean="0"/>
          </a:p>
          <a:p>
            <a:pPr marL="457200" indent="-457200">
              <a:buAutoNum type="arabicPeriod"/>
            </a:pPr>
            <a:r>
              <a:rPr lang="en-US" dirty="0" err="1" smtClean="0"/>
              <a:t>Tiền</a:t>
            </a:r>
            <a:r>
              <a:rPr lang="en-US" dirty="0" smtClean="0"/>
              <a:t> </a:t>
            </a:r>
            <a:r>
              <a:rPr lang="en-US" dirty="0" err="1" smtClean="0"/>
              <a:t>xử</a:t>
            </a:r>
            <a:r>
              <a:rPr lang="en-US" dirty="0" smtClean="0"/>
              <a:t> </a:t>
            </a:r>
            <a:r>
              <a:rPr lang="en-US" dirty="0" err="1" smtClean="0"/>
              <a:t>lý</a:t>
            </a:r>
            <a:r>
              <a:rPr lang="en-US" dirty="0" smtClean="0"/>
              <a:t> </a:t>
            </a:r>
            <a:r>
              <a:rPr lang="en-US" dirty="0" err="1" smtClean="0"/>
              <a:t>dữ</a:t>
            </a:r>
            <a:r>
              <a:rPr lang="en-US" dirty="0" smtClean="0"/>
              <a:t> </a:t>
            </a:r>
            <a:r>
              <a:rPr lang="en-US" dirty="0" err="1" smtClean="0"/>
              <a:t>liệu</a:t>
            </a:r>
            <a:endParaRPr lang="en-US" dirty="0" smtClean="0"/>
          </a:p>
          <a:p>
            <a:pPr marL="457200" indent="-457200">
              <a:buAutoNum type="arabicPeriod"/>
            </a:pPr>
            <a:r>
              <a:rPr lang="en-US" dirty="0" err="1" smtClean="0"/>
              <a:t>Trích</a:t>
            </a:r>
            <a:r>
              <a:rPr lang="en-US" dirty="0" smtClean="0"/>
              <a:t> </a:t>
            </a:r>
            <a:r>
              <a:rPr lang="en-US" dirty="0" err="1" smtClean="0"/>
              <a:t>xuất</a:t>
            </a:r>
            <a:r>
              <a:rPr lang="en-US" dirty="0" smtClean="0"/>
              <a:t> </a:t>
            </a:r>
            <a:r>
              <a:rPr lang="en-US" dirty="0" err="1" smtClean="0"/>
              <a:t>đặc</a:t>
            </a:r>
            <a:r>
              <a:rPr lang="en-US" dirty="0" smtClean="0"/>
              <a:t> </a:t>
            </a:r>
            <a:r>
              <a:rPr lang="en-US" dirty="0" err="1" smtClean="0"/>
              <a:t>trưng</a:t>
            </a:r>
            <a:endParaRPr lang="en-US" dirty="0" smtClean="0"/>
          </a:p>
          <a:p>
            <a:pPr marL="457200" indent="-457200">
              <a:buAutoNum type="arabicPeriod"/>
            </a:pPr>
            <a:r>
              <a:rPr lang="en-US" dirty="0" err="1" smtClean="0"/>
              <a:t>Huấn</a:t>
            </a:r>
            <a:r>
              <a:rPr lang="en-US" dirty="0" smtClean="0"/>
              <a:t> </a:t>
            </a:r>
            <a:r>
              <a:rPr lang="en-US" dirty="0" err="1" smtClean="0"/>
              <a:t>luyện</a:t>
            </a:r>
            <a:r>
              <a:rPr lang="en-US" dirty="0" smtClean="0"/>
              <a:t> </a:t>
            </a:r>
            <a:r>
              <a:rPr lang="en-US" dirty="0" err="1" smtClean="0"/>
              <a:t>với</a:t>
            </a:r>
            <a:r>
              <a:rPr lang="en-US" dirty="0" smtClean="0"/>
              <a:t> </a:t>
            </a:r>
            <a:r>
              <a:rPr lang="en-US" dirty="0" err="1" smtClean="0"/>
              <a:t>thuật</a:t>
            </a:r>
            <a:r>
              <a:rPr lang="en-US" dirty="0" smtClean="0"/>
              <a:t> </a:t>
            </a:r>
            <a:r>
              <a:rPr lang="en-US" dirty="0" err="1" smtClean="0"/>
              <a:t>toán</a:t>
            </a:r>
            <a:endParaRPr lang="en-US" dirty="0" smtClean="0"/>
          </a:p>
          <a:p>
            <a:pPr marL="457200" indent="-457200">
              <a:buAutoNum type="arabicPeriod"/>
            </a:pPr>
            <a:r>
              <a:rPr lang="en-US" dirty="0" err="1" smtClean="0"/>
              <a:t>Đánh</a:t>
            </a:r>
            <a:r>
              <a:rPr lang="en-US" dirty="0" smtClean="0"/>
              <a:t> </a:t>
            </a:r>
            <a:r>
              <a:rPr lang="en-US" dirty="0" err="1" smtClean="0"/>
              <a:t>giá</a:t>
            </a:r>
            <a:endParaRPr lang="en-US" dirty="0"/>
          </a:p>
        </p:txBody>
      </p:sp>
      <p:grpSp>
        <p:nvGrpSpPr>
          <p:cNvPr id="4" name="Group 3"/>
          <p:cNvGrpSpPr/>
          <p:nvPr/>
        </p:nvGrpSpPr>
        <p:grpSpPr>
          <a:xfrm>
            <a:off x="4939104" y="1477568"/>
            <a:ext cx="6942926" cy="4853216"/>
            <a:chOff x="4939104" y="1477568"/>
            <a:chExt cx="6942926" cy="4853216"/>
          </a:xfrm>
        </p:grpSpPr>
        <p:sp>
          <p:nvSpPr>
            <p:cNvPr id="35" name="TextBox 34"/>
            <p:cNvSpPr txBox="1"/>
            <p:nvPr/>
          </p:nvSpPr>
          <p:spPr>
            <a:xfrm>
              <a:off x="4939104" y="5869119"/>
              <a:ext cx="6942926" cy="461665"/>
            </a:xfrm>
            <a:prstGeom prst="rect">
              <a:avLst/>
            </a:prstGeom>
            <a:noFill/>
          </p:spPr>
          <p:txBody>
            <a:bodyPr wrap="none" rtlCol="0">
              <a:spAutoFit/>
            </a:bodyPr>
            <a:lstStyle/>
            <a:p>
              <a:r>
                <a:rPr lang="en-US" sz="2400" i="1" dirty="0" err="1" smtClean="0">
                  <a:latin typeface="Readex Pro" panose="020B0604020202020204" charset="-78"/>
                  <a:cs typeface="Readex Pro" panose="020B0604020202020204" charset="-78"/>
                </a:rPr>
                <a:t>Quy</a:t>
              </a:r>
              <a:r>
                <a:rPr lang="en-US" sz="2400" i="1" dirty="0" smtClean="0">
                  <a:latin typeface="Readex Pro" panose="020B0604020202020204" charset="-78"/>
                  <a:cs typeface="Readex Pro" panose="020B0604020202020204" charset="-78"/>
                </a:rPr>
                <a:t> </a:t>
              </a:r>
              <a:r>
                <a:rPr lang="en-US" sz="2400" i="1" dirty="0" err="1" smtClean="0">
                  <a:latin typeface="Readex Pro" panose="020B0604020202020204" charset="-78"/>
                  <a:cs typeface="Readex Pro" panose="020B0604020202020204" charset="-78"/>
                </a:rPr>
                <a:t>trình</a:t>
              </a:r>
              <a:r>
                <a:rPr lang="en-US" sz="2400" i="1" dirty="0" smtClean="0">
                  <a:latin typeface="Readex Pro" panose="020B0604020202020204" charset="-78"/>
                  <a:cs typeface="Readex Pro" panose="020B0604020202020204" charset="-78"/>
                </a:rPr>
                <a:t> </a:t>
              </a:r>
              <a:r>
                <a:rPr lang="en-US" sz="2400" i="1" dirty="0" err="1" smtClean="0">
                  <a:latin typeface="Readex Pro" panose="020B0604020202020204" charset="-78"/>
                  <a:cs typeface="Readex Pro" panose="020B0604020202020204" charset="-78"/>
                </a:rPr>
                <a:t>thực</a:t>
              </a:r>
              <a:r>
                <a:rPr lang="en-US" sz="2400" i="1" dirty="0" smtClean="0">
                  <a:latin typeface="Readex Pro" panose="020B0604020202020204" charset="-78"/>
                  <a:cs typeface="Readex Pro" panose="020B0604020202020204" charset="-78"/>
                </a:rPr>
                <a:t> </a:t>
              </a:r>
              <a:r>
                <a:rPr lang="en-US" sz="2400" i="1" dirty="0" err="1" smtClean="0">
                  <a:latin typeface="Readex Pro" panose="020B0604020202020204" charset="-78"/>
                  <a:cs typeface="Readex Pro" panose="020B0604020202020204" charset="-78"/>
                </a:rPr>
                <a:t>hiện</a:t>
              </a:r>
              <a:r>
                <a:rPr lang="en-US" sz="2400" i="1" dirty="0" smtClean="0">
                  <a:latin typeface="Readex Pro" panose="020B0604020202020204" charset="-78"/>
                  <a:cs typeface="Readex Pro" panose="020B0604020202020204" charset="-78"/>
                </a:rPr>
                <a:t> </a:t>
              </a:r>
              <a:r>
                <a:rPr lang="en-US" sz="2400" i="1" dirty="0" err="1" smtClean="0">
                  <a:latin typeface="Readex Pro" panose="020B0604020202020204" charset="-78"/>
                  <a:cs typeface="Readex Pro" panose="020B0604020202020204" charset="-78"/>
                </a:rPr>
                <a:t>bài</a:t>
              </a:r>
              <a:r>
                <a:rPr lang="en-US" sz="2400" i="1" dirty="0" smtClean="0">
                  <a:latin typeface="Readex Pro" panose="020B0604020202020204" charset="-78"/>
                  <a:cs typeface="Readex Pro" panose="020B0604020202020204" charset="-78"/>
                </a:rPr>
                <a:t> </a:t>
              </a:r>
              <a:r>
                <a:rPr lang="en-US" sz="2400" i="1" dirty="0" err="1" smtClean="0">
                  <a:latin typeface="Readex Pro" panose="020B0604020202020204" charset="-78"/>
                  <a:cs typeface="Readex Pro" panose="020B0604020202020204" charset="-78"/>
                </a:rPr>
                <a:t>toán</a:t>
              </a:r>
              <a:r>
                <a:rPr lang="en-US" sz="2400" i="1" dirty="0" smtClean="0">
                  <a:latin typeface="Readex Pro" panose="020B0604020202020204" charset="-78"/>
                  <a:cs typeface="Readex Pro" panose="020B0604020202020204" charset="-78"/>
                </a:rPr>
                <a:t> </a:t>
              </a:r>
              <a:r>
                <a:rPr lang="en-US" sz="2400" i="1" dirty="0" err="1" smtClean="0">
                  <a:latin typeface="Readex Pro" panose="020B0604020202020204" charset="-78"/>
                  <a:cs typeface="Readex Pro" panose="020B0604020202020204" charset="-78"/>
                </a:rPr>
                <a:t>phân</a:t>
              </a:r>
              <a:r>
                <a:rPr lang="en-US" sz="2400" i="1" dirty="0" smtClean="0">
                  <a:latin typeface="Readex Pro" panose="020B0604020202020204" charset="-78"/>
                  <a:cs typeface="Readex Pro" panose="020B0604020202020204" charset="-78"/>
                </a:rPr>
                <a:t> </a:t>
              </a:r>
              <a:r>
                <a:rPr lang="en-US" sz="2400" i="1" dirty="0" err="1" smtClean="0">
                  <a:latin typeface="Readex Pro" panose="020B0604020202020204" charset="-78"/>
                  <a:cs typeface="Readex Pro" panose="020B0604020202020204" charset="-78"/>
                </a:rPr>
                <a:t>loại</a:t>
              </a:r>
              <a:r>
                <a:rPr lang="en-US" sz="2400" i="1" dirty="0" smtClean="0">
                  <a:latin typeface="Readex Pro" panose="020B0604020202020204" charset="-78"/>
                  <a:cs typeface="Readex Pro" panose="020B0604020202020204" charset="-78"/>
                </a:rPr>
                <a:t> </a:t>
              </a:r>
              <a:r>
                <a:rPr lang="en-US" sz="2400" i="1" dirty="0" err="1" smtClean="0">
                  <a:latin typeface="Readex Pro" panose="020B0604020202020204" charset="-78"/>
                  <a:cs typeface="Readex Pro" panose="020B0604020202020204" charset="-78"/>
                </a:rPr>
                <a:t>văn</a:t>
              </a:r>
              <a:r>
                <a:rPr lang="en-US" sz="2400" i="1" dirty="0" smtClean="0">
                  <a:latin typeface="Readex Pro" panose="020B0604020202020204" charset="-78"/>
                  <a:cs typeface="Readex Pro" panose="020B0604020202020204" charset="-78"/>
                </a:rPr>
                <a:t> </a:t>
              </a:r>
              <a:r>
                <a:rPr lang="en-US" sz="2400" i="1" dirty="0" err="1" smtClean="0">
                  <a:latin typeface="Readex Pro" panose="020B0604020202020204" charset="-78"/>
                  <a:cs typeface="Readex Pro" panose="020B0604020202020204" charset="-78"/>
                </a:rPr>
                <a:t>bản</a:t>
              </a:r>
              <a:endParaRPr lang="en-US" sz="2400" i="1" dirty="0">
                <a:latin typeface="Readex Pro" panose="020B0604020202020204" charset="-78"/>
                <a:cs typeface="Readex Pro" panose="020B0604020202020204" charset="-78"/>
              </a:endParaRPr>
            </a:p>
          </p:txBody>
        </p:sp>
        <p:grpSp>
          <p:nvGrpSpPr>
            <p:cNvPr id="34" name="Group 33"/>
            <p:cNvGrpSpPr/>
            <p:nvPr/>
          </p:nvGrpSpPr>
          <p:grpSpPr>
            <a:xfrm>
              <a:off x="5252590" y="1477568"/>
              <a:ext cx="6315955" cy="4261801"/>
              <a:chOff x="0" y="0"/>
              <a:chExt cx="5878286" cy="3372592"/>
            </a:xfrm>
          </p:grpSpPr>
          <p:grpSp>
            <p:nvGrpSpPr>
              <p:cNvPr id="36" name="Group 35"/>
              <p:cNvGrpSpPr/>
              <p:nvPr/>
            </p:nvGrpSpPr>
            <p:grpSpPr>
              <a:xfrm>
                <a:off x="71252" y="71251"/>
                <a:ext cx="5747436" cy="3229847"/>
                <a:chOff x="0" y="0"/>
                <a:chExt cx="5747712" cy="3229956"/>
              </a:xfrm>
            </p:grpSpPr>
            <p:sp>
              <p:nvSpPr>
                <p:cNvPr id="38" name="Can 37"/>
                <p:cNvSpPr/>
                <p:nvPr/>
              </p:nvSpPr>
              <p:spPr>
                <a:xfrm>
                  <a:off x="0" y="0"/>
                  <a:ext cx="831273" cy="1068779"/>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0" algn="just">
                    <a:lnSpc>
                      <a:spcPct val="120000"/>
                    </a:lnSpc>
                    <a:spcBef>
                      <a:spcPts val="600"/>
                    </a:spcBef>
                    <a:spcAft>
                      <a:spcPts val="0"/>
                    </a:spcAft>
                  </a:pPr>
                  <a:r>
                    <a:rPr lang="en-US" sz="2000" dirty="0" smtClean="0">
                      <a:solidFill>
                        <a:srgbClr val="000000"/>
                      </a:solidFill>
                      <a:effectLst/>
                      <a:latin typeface="Times New Roman" panose="02020603050405020304" pitchFamily="18" charset="0"/>
                      <a:ea typeface="Times New Roman" panose="02020603050405020304" pitchFamily="18" charset="0"/>
                    </a:rPr>
                    <a:t>Raw data</a:t>
                  </a:r>
                  <a:endParaRPr lang="en-US" sz="2000" dirty="0">
                    <a:effectLst/>
                    <a:latin typeface="Times New Roman" panose="02020603050405020304" pitchFamily="18" charset="0"/>
                    <a:ea typeface="Times New Roman" panose="02020603050405020304" pitchFamily="18" charset="0"/>
                  </a:endParaRPr>
                </a:p>
              </p:txBody>
            </p:sp>
            <p:sp>
              <p:nvSpPr>
                <p:cNvPr id="39" name="Rectangle 38"/>
                <p:cNvSpPr/>
                <p:nvPr/>
              </p:nvSpPr>
              <p:spPr>
                <a:xfrm>
                  <a:off x="2339439" y="83127"/>
                  <a:ext cx="973455" cy="9855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0" algn="ctr">
                    <a:lnSpc>
                      <a:spcPct val="120000"/>
                    </a:lnSpc>
                    <a:spcBef>
                      <a:spcPts val="600"/>
                    </a:spcBef>
                    <a:spcAft>
                      <a:spcPts val="0"/>
                    </a:spcAft>
                  </a:pPr>
                  <a:r>
                    <a:rPr lang="en-US" sz="2000" dirty="0" err="1">
                      <a:solidFill>
                        <a:srgbClr val="000000"/>
                      </a:solidFill>
                      <a:effectLst/>
                      <a:latin typeface="Times New Roman" panose="02020603050405020304" pitchFamily="18" charset="0"/>
                      <a:ea typeface="Times New Roman" panose="02020603050405020304" pitchFamily="18" charset="0"/>
                    </a:rPr>
                    <a:t>Văn</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bản</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có</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cấu</a:t>
                  </a:r>
                  <a:r>
                    <a:rPr lang="en-US" sz="2000" dirty="0">
                      <a:solidFill>
                        <a:srgbClr val="000000"/>
                      </a:solidFill>
                      <a:effectLst/>
                      <a:latin typeface="Times New Roman" panose="02020603050405020304" pitchFamily="18" charset="0"/>
                      <a:ea typeface="Times New Roman" panose="02020603050405020304" pitchFamily="18" charset="0"/>
                    </a:rPr>
                    <a:t> </a:t>
                  </a:r>
                  <a:r>
                    <a:rPr lang="en-US" sz="2000" dirty="0" err="1">
                      <a:solidFill>
                        <a:srgbClr val="000000"/>
                      </a:solidFill>
                      <a:effectLst/>
                      <a:latin typeface="Times New Roman" panose="02020603050405020304" pitchFamily="18" charset="0"/>
                      <a:ea typeface="Times New Roman" panose="02020603050405020304" pitchFamily="18" charset="0"/>
                    </a:rPr>
                    <a:t>trúc</a:t>
                  </a:r>
                  <a:endParaRPr lang="en-US" sz="2000" dirty="0">
                    <a:effectLst/>
                    <a:latin typeface="Times New Roman" panose="02020603050405020304" pitchFamily="18" charset="0"/>
                    <a:ea typeface="Times New Roman" panose="02020603050405020304" pitchFamily="18" charset="0"/>
                  </a:endParaRPr>
                </a:p>
              </p:txBody>
            </p:sp>
            <p:sp>
              <p:nvSpPr>
                <p:cNvPr id="40" name="Rectangle 39"/>
                <p:cNvSpPr/>
                <p:nvPr/>
              </p:nvSpPr>
              <p:spPr>
                <a:xfrm>
                  <a:off x="4762005" y="83127"/>
                  <a:ext cx="973455" cy="9855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0" algn="ctr">
                    <a:lnSpc>
                      <a:spcPct val="120000"/>
                    </a:lnSpc>
                    <a:spcBef>
                      <a:spcPts val="60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Feature Vector</a:t>
                  </a:r>
                  <a:endParaRPr lang="en-US" sz="2000" dirty="0">
                    <a:effectLst/>
                    <a:latin typeface="Times New Roman" panose="02020603050405020304" pitchFamily="18" charset="0"/>
                    <a:ea typeface="Times New Roman" panose="02020603050405020304" pitchFamily="18" charset="0"/>
                  </a:endParaRPr>
                </a:p>
              </p:txBody>
            </p:sp>
            <p:sp>
              <p:nvSpPr>
                <p:cNvPr id="41" name="Rectangle 40"/>
                <p:cNvSpPr/>
                <p:nvPr/>
              </p:nvSpPr>
              <p:spPr>
                <a:xfrm>
                  <a:off x="2173905" y="2244436"/>
                  <a:ext cx="973455" cy="9855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0" algn="ctr">
                    <a:lnSpc>
                      <a:spcPct val="120000"/>
                    </a:lnSpc>
                    <a:spcBef>
                      <a:spcPts val="60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Result</a:t>
                  </a:r>
                  <a:endParaRPr lang="en-US" sz="2000" dirty="0">
                    <a:effectLst/>
                    <a:latin typeface="Times New Roman" panose="02020603050405020304" pitchFamily="18" charset="0"/>
                    <a:ea typeface="Times New Roman" panose="02020603050405020304" pitchFamily="18" charset="0"/>
                  </a:endParaRPr>
                </a:p>
              </p:txBody>
            </p:sp>
            <p:sp>
              <p:nvSpPr>
                <p:cNvPr id="42" name="Rectangle 41"/>
                <p:cNvSpPr/>
                <p:nvPr/>
              </p:nvSpPr>
              <p:spPr>
                <a:xfrm>
                  <a:off x="4579534" y="2244436"/>
                  <a:ext cx="1155927" cy="9855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0" algn="ctr">
                    <a:lnSpc>
                      <a:spcPct val="120000"/>
                    </a:lnSpc>
                    <a:spcBef>
                      <a:spcPts val="600"/>
                    </a:spcBef>
                    <a:spcAft>
                      <a:spcPts val="0"/>
                    </a:spcAft>
                  </a:pPr>
                  <a:r>
                    <a:rPr lang="en-US" sz="2000" dirty="0">
                      <a:solidFill>
                        <a:srgbClr val="000000"/>
                      </a:solidFill>
                      <a:effectLst/>
                      <a:latin typeface="Times New Roman" panose="02020603050405020304" pitchFamily="18" charset="0"/>
                      <a:ea typeface="Times New Roman" panose="02020603050405020304" pitchFamily="18" charset="0"/>
                    </a:rPr>
                    <a:t>Predictive Model</a:t>
                  </a:r>
                  <a:endParaRPr lang="en-US" sz="2000" dirty="0">
                    <a:effectLst/>
                    <a:latin typeface="Times New Roman" panose="02020603050405020304" pitchFamily="18" charset="0"/>
                    <a:ea typeface="Times New Roman" panose="02020603050405020304" pitchFamily="18" charset="0"/>
                  </a:endParaRPr>
                </a:p>
              </p:txBody>
            </p:sp>
            <p:grpSp>
              <p:nvGrpSpPr>
                <p:cNvPr id="43" name="Group 42"/>
                <p:cNvGrpSpPr/>
                <p:nvPr/>
              </p:nvGrpSpPr>
              <p:grpSpPr>
                <a:xfrm>
                  <a:off x="831273" y="162848"/>
                  <a:ext cx="1506789" cy="683341"/>
                  <a:chOff x="0" y="-27157"/>
                  <a:chExt cx="1506789" cy="683341"/>
                </a:xfrm>
              </p:grpSpPr>
              <p:sp>
                <p:nvSpPr>
                  <p:cNvPr id="53" name="Text Box 134"/>
                  <p:cNvSpPr txBox="1"/>
                  <p:nvPr/>
                </p:nvSpPr>
                <p:spPr>
                  <a:xfrm>
                    <a:off x="18419" y="-27157"/>
                    <a:ext cx="1459301" cy="683341"/>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indent="0" algn="ctr">
                      <a:lnSpc>
                        <a:spcPct val="120000"/>
                      </a:lnSpc>
                      <a:spcBef>
                        <a:spcPts val="600"/>
                      </a:spcBef>
                      <a:spcAft>
                        <a:spcPts val="0"/>
                      </a:spcAft>
                    </a:pPr>
                    <a:r>
                      <a:rPr lang="en-US" sz="2000" dirty="0" smtClean="0">
                        <a:effectLst/>
                        <a:latin typeface="Times New Roman" panose="02020603050405020304" pitchFamily="18" charset="0"/>
                        <a:ea typeface="Times New Roman" panose="02020603050405020304" pitchFamily="18" charset="0"/>
                      </a:rPr>
                      <a:t>Data</a:t>
                    </a:r>
                  </a:p>
                  <a:p>
                    <a:pPr marL="0" marR="0" indent="0" algn="ctr">
                      <a:lnSpc>
                        <a:spcPct val="120000"/>
                      </a:lnSpc>
                      <a:spcBef>
                        <a:spcPts val="600"/>
                      </a:spcBef>
                      <a:spcAft>
                        <a:spcPts val="0"/>
                      </a:spcAft>
                    </a:pPr>
                    <a:r>
                      <a:rPr lang="en-US" sz="2000" dirty="0" smtClean="0">
                        <a:effectLst/>
                        <a:latin typeface="Times New Roman" panose="02020603050405020304" pitchFamily="18" charset="0"/>
                        <a:ea typeface="Times New Roman" panose="02020603050405020304" pitchFamily="18" charset="0"/>
                      </a:rPr>
                      <a:t>preprocessing</a:t>
                    </a:r>
                    <a:endParaRPr lang="en-US" sz="2000" dirty="0">
                      <a:effectLst/>
                      <a:latin typeface="Times New Roman" panose="02020603050405020304" pitchFamily="18" charset="0"/>
                      <a:ea typeface="Times New Roman" panose="02020603050405020304" pitchFamily="18" charset="0"/>
                    </a:endParaRPr>
                  </a:p>
                </p:txBody>
              </p:sp>
              <p:cxnSp>
                <p:nvCxnSpPr>
                  <p:cNvPr id="54" name="Straight Arrow Connector 53"/>
                  <p:cNvCxnSpPr/>
                  <p:nvPr/>
                </p:nvCxnSpPr>
                <p:spPr>
                  <a:xfrm>
                    <a:off x="0" y="356260"/>
                    <a:ext cx="15067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3265114" y="190394"/>
                  <a:ext cx="1458058" cy="711741"/>
                  <a:chOff x="-71853" y="24140"/>
                  <a:chExt cx="1458058" cy="711741"/>
                </a:xfrm>
              </p:grpSpPr>
              <p:sp>
                <p:nvSpPr>
                  <p:cNvPr id="51" name="Text Box 141"/>
                  <p:cNvSpPr txBox="1"/>
                  <p:nvPr/>
                </p:nvSpPr>
                <p:spPr>
                  <a:xfrm>
                    <a:off x="-71853" y="24140"/>
                    <a:ext cx="1386272" cy="711741"/>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indent="0" algn="ctr">
                      <a:lnSpc>
                        <a:spcPct val="120000"/>
                      </a:lnSpc>
                      <a:spcBef>
                        <a:spcPts val="600"/>
                      </a:spcBef>
                      <a:spcAft>
                        <a:spcPts val="0"/>
                      </a:spcAft>
                    </a:pPr>
                    <a:r>
                      <a:rPr lang="en-US" sz="2000" dirty="0" smtClean="0">
                        <a:effectLst/>
                        <a:latin typeface="Times New Roman" panose="02020603050405020304" pitchFamily="18" charset="0"/>
                        <a:ea typeface="Times New Roman" panose="02020603050405020304" pitchFamily="18" charset="0"/>
                      </a:rPr>
                      <a:t>Feature</a:t>
                    </a:r>
                  </a:p>
                  <a:p>
                    <a:pPr marL="0" marR="0" indent="0" algn="ctr">
                      <a:lnSpc>
                        <a:spcPct val="120000"/>
                      </a:lnSpc>
                      <a:spcBef>
                        <a:spcPts val="600"/>
                      </a:spcBef>
                      <a:spcAft>
                        <a:spcPts val="0"/>
                      </a:spcAft>
                    </a:pPr>
                    <a:r>
                      <a:rPr lang="en-US" sz="2000" dirty="0" smtClean="0">
                        <a:effectLst/>
                        <a:latin typeface="Times New Roman" panose="02020603050405020304" pitchFamily="18" charset="0"/>
                        <a:ea typeface="Times New Roman" panose="02020603050405020304" pitchFamily="18" charset="0"/>
                      </a:rPr>
                      <a:t>extraction</a:t>
                    </a:r>
                    <a:endParaRPr lang="en-US" sz="2000" dirty="0">
                      <a:effectLst/>
                      <a:latin typeface="Times New Roman" panose="02020603050405020304" pitchFamily="18" charset="0"/>
                      <a:ea typeface="Times New Roman" panose="02020603050405020304" pitchFamily="18" charset="0"/>
                    </a:endParaRPr>
                  </a:p>
                </p:txBody>
              </p:sp>
              <p:cxnSp>
                <p:nvCxnSpPr>
                  <p:cNvPr id="52" name="Straight Arrow Connector 51"/>
                  <p:cNvCxnSpPr/>
                  <p:nvPr/>
                </p:nvCxnSpPr>
                <p:spPr>
                  <a:xfrm>
                    <a:off x="0" y="380011"/>
                    <a:ext cx="138620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5296395" y="1068779"/>
                  <a:ext cx="451317" cy="1175731"/>
                  <a:chOff x="0" y="0"/>
                  <a:chExt cx="451317" cy="1175731"/>
                </a:xfrm>
              </p:grpSpPr>
              <p:sp>
                <p:nvSpPr>
                  <p:cNvPr id="49" name="Text Box 144"/>
                  <p:cNvSpPr txBox="1"/>
                  <p:nvPr/>
                </p:nvSpPr>
                <p:spPr>
                  <a:xfrm>
                    <a:off x="23941" y="212788"/>
                    <a:ext cx="427376" cy="666773"/>
                  </a:xfrm>
                  <a:prstGeom prst="rect">
                    <a:avLst/>
                  </a:prstGeom>
                  <a:noFill/>
                  <a:ln w="6350">
                    <a:noFill/>
                  </a:ln>
                </p:spPr>
                <p:txBody>
                  <a:bodyPr rot="0" spcFirstLastPara="0" vert="vert" wrap="none" lIns="91440" tIns="45720" rIns="91440" bIns="45720" numCol="1" spcCol="0" rtlCol="0" fromWordArt="0" anchor="t" anchorCtr="0" forceAA="0" compatLnSpc="1">
                    <a:prstTxWarp prst="textNoShape">
                      <a:avLst/>
                    </a:prstTxWarp>
                    <a:noAutofit/>
                  </a:bodyPr>
                  <a:lstStyle/>
                  <a:p>
                    <a:pPr marL="0" marR="0" indent="0" algn="just">
                      <a:lnSpc>
                        <a:spcPct val="120000"/>
                      </a:lnSpc>
                      <a:spcBef>
                        <a:spcPts val="600"/>
                      </a:spcBef>
                      <a:spcAft>
                        <a:spcPts val="0"/>
                      </a:spcAft>
                    </a:pPr>
                    <a:r>
                      <a:rPr lang="en-US" sz="2000" dirty="0">
                        <a:effectLst/>
                        <a:latin typeface="Times New Roman" panose="02020603050405020304" pitchFamily="18" charset="0"/>
                        <a:ea typeface="Times New Roman" panose="02020603050405020304" pitchFamily="18" charset="0"/>
                      </a:rPr>
                      <a:t>Training</a:t>
                    </a:r>
                  </a:p>
                </p:txBody>
              </p:sp>
              <p:cxnSp>
                <p:nvCxnSpPr>
                  <p:cNvPr id="50" name="Straight Arrow Connector 49"/>
                  <p:cNvCxnSpPr/>
                  <p:nvPr/>
                </p:nvCxnSpPr>
                <p:spPr>
                  <a:xfrm>
                    <a:off x="0" y="0"/>
                    <a:ext cx="0" cy="11757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3169331" y="2377525"/>
                  <a:ext cx="1386205" cy="612596"/>
                  <a:chOff x="-167636" y="-21290"/>
                  <a:chExt cx="1386205" cy="612596"/>
                </a:xfrm>
              </p:grpSpPr>
              <p:sp>
                <p:nvSpPr>
                  <p:cNvPr id="47" name="Text Box 156"/>
                  <p:cNvSpPr txBox="1"/>
                  <p:nvPr/>
                </p:nvSpPr>
                <p:spPr>
                  <a:xfrm>
                    <a:off x="-24073" y="-21290"/>
                    <a:ext cx="904919" cy="612596"/>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marL="0" marR="0" indent="0" algn="just">
                      <a:lnSpc>
                        <a:spcPct val="120000"/>
                      </a:lnSpc>
                      <a:spcBef>
                        <a:spcPts val="600"/>
                      </a:spcBef>
                      <a:spcAft>
                        <a:spcPts val="0"/>
                      </a:spcAft>
                    </a:pPr>
                    <a:r>
                      <a:rPr lang="en-US" sz="2000" dirty="0">
                        <a:effectLst/>
                        <a:latin typeface="Times New Roman" panose="02020603050405020304" pitchFamily="18" charset="0"/>
                        <a:ea typeface="Times New Roman" panose="02020603050405020304" pitchFamily="18" charset="0"/>
                      </a:rPr>
                      <a:t>Evaluation</a:t>
                    </a:r>
                  </a:p>
                </p:txBody>
              </p:sp>
              <p:cxnSp>
                <p:nvCxnSpPr>
                  <p:cNvPr id="48" name="Straight Arrow Connector 47"/>
                  <p:cNvCxnSpPr/>
                  <p:nvPr/>
                </p:nvCxnSpPr>
                <p:spPr>
                  <a:xfrm flipH="1">
                    <a:off x="-167636" y="285008"/>
                    <a:ext cx="138620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7" name="Rectangle 36"/>
              <p:cNvSpPr/>
              <p:nvPr/>
            </p:nvSpPr>
            <p:spPr>
              <a:xfrm>
                <a:off x="0" y="0"/>
                <a:ext cx="5878286" cy="33725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000"/>
              </a:p>
            </p:txBody>
          </p:sp>
        </p:grpSp>
      </p:grpSp>
    </p:spTree>
    <p:extLst>
      <p:ext uri="{BB962C8B-B14F-4D97-AF65-F5344CB8AC3E}">
        <p14:creationId xmlns:p14="http://schemas.microsoft.com/office/powerpoint/2010/main" val="190852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50"/>
                                        <p:tgtEl>
                                          <p:spTgt spid="3">
                                            <p:txEl>
                                              <p:pRg st="0" end="0"/>
                                            </p:txEl>
                                          </p:spTgt>
                                        </p:tgtEl>
                                      </p:cBhvr>
                                    </p:animEffect>
                                    <p:anim calcmode="lin" valueType="num">
                                      <p:cBhvr>
                                        <p:cTn id="8" dur="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250"/>
                                        <p:tgtEl>
                                          <p:spTgt spid="3">
                                            <p:txEl>
                                              <p:pRg st="1" end="1"/>
                                            </p:txEl>
                                          </p:spTgt>
                                        </p:tgtEl>
                                      </p:cBhvr>
                                    </p:animEffect>
                                    <p:anim calcmode="lin" valueType="num">
                                      <p:cBhvr>
                                        <p:cTn id="20" dur="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2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250"/>
                                        <p:tgtEl>
                                          <p:spTgt spid="3">
                                            <p:txEl>
                                              <p:pRg st="2" end="2"/>
                                            </p:txEl>
                                          </p:spTgt>
                                        </p:tgtEl>
                                      </p:cBhvr>
                                    </p:animEffect>
                                    <p:anim calcmode="lin" valueType="num">
                                      <p:cBhvr>
                                        <p:cTn id="27" dur="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2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250"/>
                                        <p:tgtEl>
                                          <p:spTgt spid="3">
                                            <p:txEl>
                                              <p:pRg st="3" end="3"/>
                                            </p:txEl>
                                          </p:spTgt>
                                        </p:tgtEl>
                                      </p:cBhvr>
                                    </p:animEffect>
                                    <p:anim calcmode="lin" valueType="num">
                                      <p:cBhvr>
                                        <p:cTn id="34" dur="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2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250"/>
                                        <p:tgtEl>
                                          <p:spTgt spid="3">
                                            <p:txEl>
                                              <p:pRg st="4" end="4"/>
                                            </p:txEl>
                                          </p:spTgt>
                                        </p:tgtEl>
                                      </p:cBhvr>
                                    </p:animEffect>
                                    <p:anim calcmode="lin" valueType="num">
                                      <p:cBhvr>
                                        <p:cTn id="41" dur="2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2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250"/>
                                        <p:tgtEl>
                                          <p:spTgt spid="3">
                                            <p:txEl>
                                              <p:pRg st="5" end="5"/>
                                            </p:txEl>
                                          </p:spTgt>
                                        </p:tgtEl>
                                      </p:cBhvr>
                                    </p:animEffect>
                                    <p:anim calcmode="lin" valueType="num">
                                      <p:cBhvr>
                                        <p:cTn id="48" dur="2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25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8545"/>
            <a:ext cx="10515600" cy="1339023"/>
          </a:xfrm>
        </p:spPr>
        <p:txBody>
          <a:bodyPr>
            <a:normAutofit/>
          </a:bodyPr>
          <a:lstStyle/>
          <a:p>
            <a:r>
              <a:rPr lang="en-US" sz="4000" dirty="0" smtClean="0"/>
              <a:t>3. </a:t>
            </a:r>
            <a:r>
              <a:rPr lang="en-US" sz="4000" dirty="0" err="1" smtClean="0"/>
              <a:t>Quy</a:t>
            </a:r>
            <a:r>
              <a:rPr lang="en-US" sz="4000" dirty="0" smtClean="0"/>
              <a:t> </a:t>
            </a:r>
            <a:r>
              <a:rPr lang="en-US" sz="4000" dirty="0" err="1"/>
              <a:t>trình</a:t>
            </a:r>
            <a:r>
              <a:rPr lang="en-US" sz="4000" dirty="0"/>
              <a:t> </a:t>
            </a:r>
            <a:r>
              <a:rPr lang="en-US" sz="4000" dirty="0" err="1"/>
              <a:t>thực</a:t>
            </a:r>
            <a:r>
              <a:rPr lang="en-US" sz="4000" dirty="0"/>
              <a:t> </a:t>
            </a:r>
            <a:r>
              <a:rPr lang="en-US" sz="4000" dirty="0" err="1"/>
              <a:t>hiện</a:t>
            </a:r>
            <a:r>
              <a:rPr lang="en-US" sz="4000" dirty="0"/>
              <a:t> </a:t>
            </a:r>
            <a:r>
              <a:rPr lang="en-US" sz="4000" dirty="0" err="1"/>
              <a:t>bài</a:t>
            </a:r>
            <a:r>
              <a:rPr lang="en-US" sz="4000" dirty="0"/>
              <a:t> </a:t>
            </a:r>
            <a:r>
              <a:rPr lang="en-US" sz="4000" dirty="0" err="1" smtClean="0"/>
              <a:t>toán</a:t>
            </a:r>
            <a:endParaRPr lang="en-US" dirty="0"/>
          </a:p>
        </p:txBody>
      </p:sp>
      <p:sp>
        <p:nvSpPr>
          <p:cNvPr id="26" name="TextBox 25"/>
          <p:cNvSpPr txBox="1"/>
          <p:nvPr/>
        </p:nvSpPr>
        <p:spPr>
          <a:xfrm>
            <a:off x="838200" y="1215958"/>
            <a:ext cx="5022273" cy="523220"/>
          </a:xfrm>
          <a:prstGeom prst="rect">
            <a:avLst/>
          </a:prstGeom>
          <a:noFill/>
        </p:spPr>
        <p:txBody>
          <a:bodyPr wrap="square" rtlCol="0">
            <a:spAutoFit/>
          </a:bodyPr>
          <a:lstStyle/>
          <a:p>
            <a:r>
              <a:rPr lang="en-US" sz="2800" dirty="0" err="1" smtClean="0">
                <a:solidFill>
                  <a:srgbClr val="FF0000"/>
                </a:solidFill>
                <a:latin typeface="Readex Pro" panose="020B0604020202020204" charset="-78"/>
                <a:cs typeface="Readex Pro" panose="020B0604020202020204" charset="-78"/>
              </a:rPr>
              <a:t>Bước</a:t>
            </a:r>
            <a:r>
              <a:rPr lang="en-US" sz="2800" dirty="0" smtClean="0">
                <a:solidFill>
                  <a:srgbClr val="FF0000"/>
                </a:solidFill>
                <a:latin typeface="Readex Pro" panose="020B0604020202020204" charset="-78"/>
                <a:cs typeface="Readex Pro" panose="020B0604020202020204" charset="-78"/>
              </a:rPr>
              <a:t> 1: Thu </a:t>
            </a:r>
            <a:r>
              <a:rPr lang="en-US" sz="2800" dirty="0" err="1" smtClean="0">
                <a:solidFill>
                  <a:srgbClr val="FF0000"/>
                </a:solidFill>
                <a:latin typeface="Readex Pro" panose="020B0604020202020204" charset="-78"/>
                <a:cs typeface="Readex Pro" panose="020B0604020202020204" charset="-78"/>
              </a:rPr>
              <a:t>thập</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dữ</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liệu</a:t>
            </a:r>
            <a:endParaRPr lang="en-US" sz="2800" dirty="0">
              <a:solidFill>
                <a:srgbClr val="FF0000"/>
              </a:solidFill>
              <a:latin typeface="Readex Pro" panose="020B0604020202020204" charset="-78"/>
              <a:cs typeface="Readex Pro" panose="020B0604020202020204" charset="-78"/>
            </a:endParaRPr>
          </a:p>
        </p:txBody>
      </p:sp>
      <p:sp>
        <p:nvSpPr>
          <p:cNvPr id="3" name="Content Placeholder 2"/>
          <p:cNvSpPr>
            <a:spLocks noGrp="1"/>
          </p:cNvSpPr>
          <p:nvPr>
            <p:ph idx="1"/>
          </p:nvPr>
        </p:nvSpPr>
        <p:spPr>
          <a:xfrm>
            <a:off x="838200" y="1760392"/>
            <a:ext cx="4176251" cy="4351338"/>
          </a:xfrm>
        </p:spPr>
        <p:txBody>
          <a:bodyPr/>
          <a:lstStyle/>
          <a:p>
            <a:pPr marL="342900" indent="-342900">
              <a:buFontTx/>
              <a:buChar char="-"/>
            </a:pPr>
            <a:r>
              <a:rPr lang="en-US" dirty="0" err="1"/>
              <a:t>D</a:t>
            </a:r>
            <a:r>
              <a:rPr lang="en-US" dirty="0" err="1" smtClean="0"/>
              <a:t>ữ</a:t>
            </a:r>
            <a:r>
              <a:rPr lang="en-US" dirty="0" smtClean="0"/>
              <a:t> </a:t>
            </a:r>
            <a:r>
              <a:rPr lang="en-US" dirty="0" err="1"/>
              <a:t>liệu</a:t>
            </a:r>
            <a:r>
              <a:rPr lang="en-US" dirty="0"/>
              <a:t> </a:t>
            </a:r>
            <a:r>
              <a:rPr lang="en-US" dirty="0" err="1"/>
              <a:t>được</a:t>
            </a:r>
            <a:r>
              <a:rPr lang="en-US" dirty="0"/>
              <a:t> </a:t>
            </a:r>
            <a:r>
              <a:rPr lang="en-US" dirty="0" err="1"/>
              <a:t>tham</a:t>
            </a:r>
            <a:r>
              <a:rPr lang="en-US" dirty="0"/>
              <a:t> </a:t>
            </a:r>
            <a:r>
              <a:rPr lang="en-US" dirty="0" err="1" smtClean="0"/>
              <a:t>khảo</a:t>
            </a:r>
            <a:r>
              <a:rPr lang="en-US" dirty="0" smtClean="0"/>
              <a:t> </a:t>
            </a:r>
            <a:r>
              <a:rPr lang="en-US" dirty="0" err="1" smtClean="0"/>
              <a:t>từ</a:t>
            </a:r>
            <a:r>
              <a:rPr lang="en-US" dirty="0" smtClean="0"/>
              <a:t> </a:t>
            </a:r>
            <a:r>
              <a:rPr lang="en-US" dirty="0">
                <a:hlinkClick r:id="rId3"/>
              </a:rPr>
              <a:t>https://github.com/duyvuleo/VNTC/tree/master/Data/10Topics/Ver1.1</a:t>
            </a:r>
            <a:r>
              <a:rPr lang="en-US" dirty="0"/>
              <a:t>. </a:t>
            </a:r>
            <a:r>
              <a:rPr lang="en-US" dirty="0" err="1" smtClean="0"/>
              <a:t>gồm</a:t>
            </a:r>
            <a:r>
              <a:rPr lang="en-US" dirty="0" smtClean="0"/>
              <a:t> </a:t>
            </a:r>
            <a:r>
              <a:rPr lang="en-US" dirty="0"/>
              <a:t>10 </a:t>
            </a:r>
            <a:r>
              <a:rPr lang="en-US" dirty="0" err="1"/>
              <a:t>chủ</a:t>
            </a:r>
            <a:r>
              <a:rPr lang="en-US" dirty="0"/>
              <a:t> </a:t>
            </a:r>
            <a:r>
              <a:rPr lang="en-US" dirty="0" err="1" smtClean="0"/>
              <a:t>đề</a:t>
            </a:r>
            <a:endParaRPr lang="en-US" dirty="0"/>
          </a:p>
        </p:txBody>
      </p:sp>
      <p:sp>
        <p:nvSpPr>
          <p:cNvPr id="5" name="TextBox 4"/>
          <p:cNvSpPr txBox="1"/>
          <p:nvPr/>
        </p:nvSpPr>
        <p:spPr>
          <a:xfrm>
            <a:off x="7380650" y="6141223"/>
            <a:ext cx="3055645" cy="369332"/>
          </a:xfrm>
          <a:prstGeom prst="rect">
            <a:avLst/>
          </a:prstGeom>
          <a:noFill/>
        </p:spPr>
        <p:txBody>
          <a:bodyPr wrap="none" rtlCol="0">
            <a:spAutoFit/>
          </a:bodyPr>
          <a:lstStyle/>
          <a:p>
            <a:r>
              <a:rPr lang="en-US" i="1" dirty="0" err="1" smtClean="0">
                <a:latin typeface="Readex Pro" panose="020B0604020202020204" charset="-78"/>
                <a:cs typeface="Readex Pro" panose="020B0604020202020204" charset="-78"/>
              </a:rPr>
              <a:t>Bảng</a:t>
            </a:r>
            <a:r>
              <a:rPr lang="en-US" i="1" dirty="0" smtClean="0">
                <a:latin typeface="Readex Pro" panose="020B0604020202020204" charset="-78"/>
                <a:cs typeface="Readex Pro" panose="020B0604020202020204" charset="-78"/>
              </a:rPr>
              <a:t> </a:t>
            </a:r>
            <a:r>
              <a:rPr lang="en-US" i="1" dirty="0" err="1" smtClean="0">
                <a:latin typeface="Readex Pro" panose="020B0604020202020204" charset="-78"/>
                <a:cs typeface="Readex Pro" panose="020B0604020202020204" charset="-78"/>
              </a:rPr>
              <a:t>số</a:t>
            </a:r>
            <a:r>
              <a:rPr lang="en-US" i="1" dirty="0" smtClean="0">
                <a:latin typeface="Readex Pro" panose="020B0604020202020204" charset="-78"/>
                <a:cs typeface="Readex Pro" panose="020B0604020202020204" charset="-78"/>
              </a:rPr>
              <a:t> </a:t>
            </a:r>
            <a:r>
              <a:rPr lang="en-US" i="1" dirty="0" err="1" smtClean="0">
                <a:latin typeface="Readex Pro" panose="020B0604020202020204" charset="-78"/>
                <a:cs typeface="Readex Pro" panose="020B0604020202020204" charset="-78"/>
              </a:rPr>
              <a:t>lượng</a:t>
            </a:r>
            <a:r>
              <a:rPr lang="en-US" i="1" dirty="0" smtClean="0">
                <a:latin typeface="Readex Pro" panose="020B0604020202020204" charset="-78"/>
                <a:cs typeface="Readex Pro" panose="020B0604020202020204" charset="-78"/>
              </a:rPr>
              <a:t> </a:t>
            </a:r>
            <a:r>
              <a:rPr lang="en-US" i="1" dirty="0" err="1" smtClean="0">
                <a:latin typeface="Readex Pro" panose="020B0604020202020204" charset="-78"/>
                <a:cs typeface="Readex Pro" panose="020B0604020202020204" charset="-78"/>
              </a:rPr>
              <a:t>tập</a:t>
            </a:r>
            <a:r>
              <a:rPr lang="en-US" i="1" dirty="0" smtClean="0">
                <a:latin typeface="Readex Pro" panose="020B0604020202020204" charset="-78"/>
                <a:cs typeface="Readex Pro" panose="020B0604020202020204" charset="-78"/>
              </a:rPr>
              <a:t> </a:t>
            </a:r>
            <a:r>
              <a:rPr lang="en-US" i="1" dirty="0" err="1" smtClean="0">
                <a:latin typeface="Readex Pro" panose="020B0604020202020204" charset="-78"/>
                <a:cs typeface="Readex Pro" panose="020B0604020202020204" charset="-78"/>
              </a:rPr>
              <a:t>dữ</a:t>
            </a:r>
            <a:r>
              <a:rPr lang="en-US" i="1" dirty="0" smtClean="0">
                <a:latin typeface="Readex Pro" panose="020B0604020202020204" charset="-78"/>
                <a:cs typeface="Readex Pro" panose="020B0604020202020204" charset="-78"/>
              </a:rPr>
              <a:t> </a:t>
            </a:r>
            <a:r>
              <a:rPr lang="en-US" i="1" dirty="0" err="1" smtClean="0">
                <a:latin typeface="Readex Pro" panose="020B0604020202020204" charset="-78"/>
                <a:cs typeface="Readex Pro" panose="020B0604020202020204" charset="-78"/>
              </a:rPr>
              <a:t>liệu</a:t>
            </a:r>
            <a:r>
              <a:rPr lang="en-US" i="1" dirty="0" smtClean="0">
                <a:latin typeface="Readex Pro" panose="020B0604020202020204" charset="-78"/>
                <a:cs typeface="Readex Pro" panose="020B0604020202020204" charset="-78"/>
              </a:rPr>
              <a:t> </a:t>
            </a:r>
            <a:endParaRPr lang="en-US" i="1" dirty="0">
              <a:latin typeface="Readex Pro" panose="020B0604020202020204" charset="-78"/>
              <a:cs typeface="Readex Pro" panose="020B0604020202020204" charset="-78"/>
            </a:endParaRPr>
          </a:p>
        </p:txBody>
      </p:sp>
      <p:graphicFrame>
        <p:nvGraphicFramePr>
          <p:cNvPr id="15" name="Table 14"/>
          <p:cNvGraphicFramePr>
            <a:graphicFrameLocks noGrp="1"/>
          </p:cNvGraphicFramePr>
          <p:nvPr>
            <p:extLst>
              <p:ext uri="{D42A27DB-BD31-4B8C-83A1-F6EECF244321}">
                <p14:modId xmlns:p14="http://schemas.microsoft.com/office/powerpoint/2010/main" val="1592655106"/>
              </p:ext>
            </p:extLst>
          </p:nvPr>
        </p:nvGraphicFramePr>
        <p:xfrm>
          <a:off x="5132439" y="1194616"/>
          <a:ext cx="6651522" cy="5005604"/>
        </p:xfrm>
        <a:graphic>
          <a:graphicData uri="http://schemas.openxmlformats.org/drawingml/2006/table">
            <a:tbl>
              <a:tblPr firstRow="1" firstCol="1" bandRow="1"/>
              <a:tblGrid>
                <a:gridCol w="2036180">
                  <a:extLst>
                    <a:ext uri="{9D8B030D-6E8A-4147-A177-3AD203B41FA5}">
                      <a16:colId xmlns:a16="http://schemas.microsoft.com/office/drawing/2014/main" val="67469958"/>
                    </a:ext>
                  </a:extLst>
                </a:gridCol>
                <a:gridCol w="2403084">
                  <a:extLst>
                    <a:ext uri="{9D8B030D-6E8A-4147-A177-3AD203B41FA5}">
                      <a16:colId xmlns:a16="http://schemas.microsoft.com/office/drawing/2014/main" val="3492432274"/>
                    </a:ext>
                  </a:extLst>
                </a:gridCol>
                <a:gridCol w="2212258">
                  <a:extLst>
                    <a:ext uri="{9D8B030D-6E8A-4147-A177-3AD203B41FA5}">
                      <a16:colId xmlns:a16="http://schemas.microsoft.com/office/drawing/2014/main" val="1249845762"/>
                    </a:ext>
                  </a:extLst>
                </a:gridCol>
              </a:tblGrid>
              <a:tr h="808787">
                <a:tc>
                  <a:txBody>
                    <a:bodyPr/>
                    <a:lstStyle/>
                    <a:p>
                      <a:pPr marL="0" marR="0">
                        <a:lnSpc>
                          <a:spcPct val="107000"/>
                        </a:lnSpc>
                        <a:spcBef>
                          <a:spcPts val="0"/>
                        </a:spcBef>
                        <a:spcAft>
                          <a:spcPts val="800"/>
                        </a:spcAft>
                      </a:pPr>
                      <a:r>
                        <a:rPr lang="en-US" sz="2000" dirty="0" err="1">
                          <a:effectLst/>
                          <a:latin typeface="Readex Pro" panose="020B0604020202020204" charset="-78"/>
                          <a:ea typeface="Calibri" panose="020F0502020204030204" pitchFamily="34" charset="0"/>
                          <a:cs typeface="Readex Pro" panose="020B0604020202020204" charset="-78"/>
                        </a:rPr>
                        <a:t>Tên</a:t>
                      </a:r>
                      <a:r>
                        <a:rPr lang="en-US" sz="2000" dirty="0">
                          <a:effectLst/>
                          <a:latin typeface="Readex Pro" panose="020B0604020202020204" charset="-78"/>
                          <a:ea typeface="Calibri" panose="020F0502020204030204" pitchFamily="34" charset="0"/>
                          <a:cs typeface="Readex Pro" panose="020B0604020202020204" charset="-78"/>
                        </a:rPr>
                        <a:t> </a:t>
                      </a:r>
                      <a:r>
                        <a:rPr lang="en-US" sz="2000" dirty="0" err="1">
                          <a:effectLst/>
                          <a:latin typeface="Readex Pro" panose="020B0604020202020204" charset="-78"/>
                          <a:ea typeface="Calibri" panose="020F0502020204030204" pitchFamily="34" charset="0"/>
                          <a:cs typeface="Readex Pro" panose="020B0604020202020204" charset="-78"/>
                        </a:rPr>
                        <a:t>chủ</a:t>
                      </a:r>
                      <a:r>
                        <a:rPr lang="en-US" sz="2000" dirty="0">
                          <a:effectLst/>
                          <a:latin typeface="Readex Pro" panose="020B0604020202020204" charset="-78"/>
                          <a:ea typeface="Calibri" panose="020F0502020204030204" pitchFamily="34" charset="0"/>
                          <a:cs typeface="Readex Pro" panose="020B0604020202020204" charset="-78"/>
                        </a:rPr>
                        <a:t> </a:t>
                      </a:r>
                      <a:r>
                        <a:rPr lang="en-US" sz="2000" dirty="0" err="1">
                          <a:effectLst/>
                          <a:latin typeface="Readex Pro" panose="020B0604020202020204" charset="-78"/>
                          <a:ea typeface="Calibri" panose="020F0502020204030204" pitchFamily="34" charset="0"/>
                          <a:cs typeface="Readex Pro" panose="020B0604020202020204" charset="-78"/>
                        </a:rPr>
                        <a:t>đề</a:t>
                      </a:r>
                      <a:endParaRPr lang="en-US" sz="2000" dirty="0">
                        <a:effectLst/>
                        <a:latin typeface="Readex Pro" panose="020B0604020202020204" charset="-78"/>
                        <a:ea typeface="Calibri" panose="020F0502020204030204" pitchFamily="34" charset="0"/>
                        <a:cs typeface="Readex Pro" panose="020B0604020202020204" charset="-78"/>
                      </a:endParaRPr>
                    </a:p>
                  </a:txBody>
                  <a:tcPr marL="58554" marR="58554" marT="844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73138">
                        <a:lnSpc>
                          <a:spcPct val="107000"/>
                        </a:lnSpc>
                        <a:spcBef>
                          <a:spcPts val="0"/>
                        </a:spcBef>
                        <a:spcAft>
                          <a:spcPts val="800"/>
                        </a:spcAft>
                      </a:pPr>
                      <a:r>
                        <a:rPr lang="en-US" sz="2000" dirty="0" err="1" smtClean="0">
                          <a:effectLst/>
                          <a:latin typeface="Readex Pro" panose="020B0604020202020204" charset="-78"/>
                          <a:ea typeface="Calibri" panose="020F0502020204030204" pitchFamily="34" charset="0"/>
                          <a:cs typeface="Readex Pro" panose="020B0604020202020204" charset="-78"/>
                        </a:rPr>
                        <a:t>Số</a:t>
                      </a:r>
                      <a:r>
                        <a:rPr lang="en-US" sz="2000" baseline="0" dirty="0" smtClean="0">
                          <a:effectLst/>
                          <a:latin typeface="Readex Pro" panose="020B0604020202020204" charset="-78"/>
                          <a:ea typeface="Calibri" panose="020F0502020204030204" pitchFamily="34" charset="0"/>
                          <a:cs typeface="Readex Pro" panose="020B0604020202020204" charset="-78"/>
                        </a:rPr>
                        <a:t> </a:t>
                      </a:r>
                      <a:r>
                        <a:rPr lang="en-US" sz="2000" baseline="0" dirty="0" err="1" smtClean="0">
                          <a:effectLst/>
                          <a:latin typeface="Readex Pro" panose="020B0604020202020204" charset="-78"/>
                          <a:ea typeface="Calibri" panose="020F0502020204030204" pitchFamily="34" charset="0"/>
                          <a:cs typeface="Readex Pro" panose="020B0604020202020204" charset="-78"/>
                        </a:rPr>
                        <a:t>lượng</a:t>
                      </a:r>
                      <a:r>
                        <a:rPr lang="en-US" sz="2000" baseline="0" dirty="0" smtClean="0">
                          <a:effectLst/>
                          <a:latin typeface="Readex Pro" panose="020B0604020202020204" charset="-78"/>
                          <a:ea typeface="Calibri" panose="020F0502020204030204" pitchFamily="34" charset="0"/>
                          <a:cs typeface="Readex Pro" panose="020B0604020202020204" charset="-78"/>
                        </a:rPr>
                        <a:t> file train</a:t>
                      </a:r>
                      <a:endParaRPr lang="en-US" sz="2000" dirty="0">
                        <a:effectLst/>
                        <a:latin typeface="Readex Pro" panose="020B0604020202020204" charset="-78"/>
                        <a:ea typeface="Calibri" panose="020F0502020204030204" pitchFamily="34" charset="0"/>
                        <a:cs typeface="Readex Pro" panose="020B0604020202020204" charset="-78"/>
                      </a:endParaRPr>
                    </a:p>
                  </a:txBody>
                  <a:tcPr marL="58554" marR="58554" marT="844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r">
                        <a:lnSpc>
                          <a:spcPct val="107000"/>
                        </a:lnSpc>
                        <a:spcBef>
                          <a:spcPts val="0"/>
                        </a:spcBef>
                        <a:spcAft>
                          <a:spcPts val="800"/>
                        </a:spcAft>
                      </a:pPr>
                      <a:r>
                        <a:rPr lang="en-US" sz="2000" dirty="0" err="1">
                          <a:effectLst/>
                          <a:latin typeface="Readex Pro" panose="020B0604020202020204" charset="-78"/>
                          <a:ea typeface="Calibri" panose="020F0502020204030204" pitchFamily="34" charset="0"/>
                          <a:cs typeface="Readex Pro" panose="020B0604020202020204" charset="-78"/>
                        </a:rPr>
                        <a:t>Số</a:t>
                      </a:r>
                      <a:r>
                        <a:rPr lang="en-US" sz="2000" dirty="0">
                          <a:effectLst/>
                          <a:latin typeface="Readex Pro" panose="020B0604020202020204" charset="-78"/>
                          <a:ea typeface="Calibri" panose="020F0502020204030204" pitchFamily="34" charset="0"/>
                          <a:cs typeface="Readex Pro" panose="020B0604020202020204" charset="-78"/>
                        </a:rPr>
                        <a:t> </a:t>
                      </a:r>
                      <a:r>
                        <a:rPr lang="en-US" sz="2000" dirty="0" err="1">
                          <a:effectLst/>
                          <a:latin typeface="Readex Pro" panose="020B0604020202020204" charset="-78"/>
                          <a:ea typeface="Calibri" panose="020F0502020204030204" pitchFamily="34" charset="0"/>
                          <a:cs typeface="Readex Pro" panose="020B0604020202020204" charset="-78"/>
                        </a:rPr>
                        <a:t>lượng</a:t>
                      </a:r>
                      <a:r>
                        <a:rPr lang="en-US" sz="2000" dirty="0">
                          <a:effectLst/>
                          <a:latin typeface="Readex Pro" panose="020B0604020202020204" charset="-78"/>
                          <a:ea typeface="Calibri" panose="020F0502020204030204" pitchFamily="34" charset="0"/>
                          <a:cs typeface="Readex Pro" panose="020B0604020202020204" charset="-78"/>
                        </a:rPr>
                        <a:t> file test</a:t>
                      </a:r>
                    </a:p>
                  </a:txBody>
                  <a:tcPr marL="58554" marR="58554" marT="844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9939911"/>
                  </a:ext>
                </a:extLst>
              </a:tr>
              <a:tr h="384982">
                <a:tc>
                  <a:txBody>
                    <a:bodyPr/>
                    <a:lstStyle/>
                    <a:p>
                      <a:pPr marL="0" marR="0">
                        <a:lnSpc>
                          <a:spcPct val="107000"/>
                        </a:lnSpc>
                        <a:spcBef>
                          <a:spcPts val="0"/>
                        </a:spcBef>
                        <a:spcAft>
                          <a:spcPts val="800"/>
                        </a:spcAft>
                      </a:pPr>
                      <a:r>
                        <a:rPr lang="en-US" sz="2000" dirty="0" err="1">
                          <a:effectLst/>
                          <a:latin typeface="Readex Pro" panose="020B0604020202020204" charset="-78"/>
                          <a:ea typeface="Calibri" panose="020F0502020204030204" pitchFamily="34" charset="0"/>
                          <a:cs typeface="Readex Pro" panose="020B0604020202020204" charset="-78"/>
                        </a:rPr>
                        <a:t>Chính</a:t>
                      </a:r>
                      <a:r>
                        <a:rPr lang="en-US" sz="2000" dirty="0">
                          <a:effectLst/>
                          <a:latin typeface="Readex Pro" panose="020B0604020202020204" charset="-78"/>
                          <a:ea typeface="Calibri" panose="020F0502020204030204" pitchFamily="34" charset="0"/>
                          <a:cs typeface="Readex Pro" panose="020B0604020202020204" charset="-78"/>
                        </a:rPr>
                        <a:t> </a:t>
                      </a:r>
                      <a:r>
                        <a:rPr lang="en-US" sz="2000" dirty="0" err="1">
                          <a:effectLst/>
                          <a:latin typeface="Readex Pro" panose="020B0604020202020204" charset="-78"/>
                          <a:ea typeface="Calibri" panose="020F0502020204030204" pitchFamily="34" charset="0"/>
                          <a:cs typeface="Readex Pro" panose="020B0604020202020204" charset="-78"/>
                        </a:rPr>
                        <a:t>trị</a:t>
                      </a:r>
                      <a:r>
                        <a:rPr lang="en-US" sz="2000" dirty="0">
                          <a:effectLst/>
                          <a:latin typeface="Readex Pro" panose="020B0604020202020204" charset="-78"/>
                          <a:ea typeface="Calibri" panose="020F0502020204030204" pitchFamily="34" charset="0"/>
                          <a:cs typeface="Readex Pro" panose="020B0604020202020204" charset="-78"/>
                        </a:rPr>
                        <a:t> </a:t>
                      </a:r>
                      <a:r>
                        <a:rPr lang="en-US" sz="2000" dirty="0" err="1">
                          <a:effectLst/>
                          <a:latin typeface="Readex Pro" panose="020B0604020202020204" charset="-78"/>
                          <a:ea typeface="Calibri" panose="020F0502020204030204" pitchFamily="34" charset="0"/>
                          <a:cs typeface="Readex Pro" panose="020B0604020202020204" charset="-78"/>
                        </a:rPr>
                        <a:t>Xã</a:t>
                      </a:r>
                      <a:r>
                        <a:rPr lang="en-US" sz="2000" dirty="0">
                          <a:effectLst/>
                          <a:latin typeface="Readex Pro" panose="020B0604020202020204" charset="-78"/>
                          <a:ea typeface="Calibri" panose="020F0502020204030204" pitchFamily="34" charset="0"/>
                          <a:cs typeface="Readex Pro" panose="020B0604020202020204" charset="-78"/>
                        </a:rPr>
                        <a:t> </a:t>
                      </a:r>
                      <a:r>
                        <a:rPr lang="en-US" sz="2000" dirty="0" err="1">
                          <a:effectLst/>
                          <a:latin typeface="Readex Pro" panose="020B0604020202020204" charset="-78"/>
                          <a:ea typeface="Calibri" panose="020F0502020204030204" pitchFamily="34" charset="0"/>
                          <a:cs typeface="Readex Pro" panose="020B0604020202020204" charset="-78"/>
                        </a:rPr>
                        <a:t>hội</a:t>
                      </a:r>
                      <a:endParaRPr lang="en-US" sz="2000" dirty="0">
                        <a:effectLst/>
                        <a:latin typeface="Readex Pro" panose="020B0604020202020204" charset="-78"/>
                        <a:ea typeface="Calibri" panose="020F0502020204030204" pitchFamily="34" charset="0"/>
                        <a:cs typeface="Readex Pro" panose="020B0604020202020204" charset="-78"/>
                      </a:endParaRPr>
                    </a:p>
                  </a:txBody>
                  <a:tcPr marL="58554" marR="58554" marT="8445"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marL="0" marR="0" algn="r">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5219</a:t>
                      </a:r>
                    </a:p>
                  </a:txBody>
                  <a:tcPr marL="58554" marR="58554" marT="8445"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marL="0" marR="55245" algn="r">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7567</a:t>
                      </a:r>
                    </a:p>
                  </a:txBody>
                  <a:tcPr marL="58554" marR="58554" marT="8445" marB="0" anchor="ctr">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4161160767"/>
                  </a:ext>
                </a:extLst>
              </a:tr>
              <a:tr h="384982">
                <a:tc>
                  <a:txBody>
                    <a:bodyPr/>
                    <a:lstStyle/>
                    <a:p>
                      <a:pPr marL="0" marR="0">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Đời sống</a:t>
                      </a:r>
                    </a:p>
                  </a:txBody>
                  <a:tcPr marL="58554" marR="58554" marT="8445" marB="0" anchor="ctr">
                    <a:lnL>
                      <a:noFill/>
                    </a:lnL>
                    <a:lnR>
                      <a:noFill/>
                    </a:lnR>
                    <a:lnT>
                      <a:noFill/>
                    </a:lnT>
                    <a:lnB>
                      <a:noFill/>
                    </a:lnB>
                  </a:tcPr>
                </a:tc>
                <a:tc>
                  <a:txBody>
                    <a:bodyPr/>
                    <a:lstStyle/>
                    <a:p>
                      <a:pPr marL="0" marR="0" algn="r">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3159</a:t>
                      </a:r>
                    </a:p>
                  </a:txBody>
                  <a:tcPr marL="58554" marR="58554" marT="8445" marB="0" anchor="ctr">
                    <a:lnL>
                      <a:noFill/>
                    </a:lnL>
                    <a:lnR>
                      <a:noFill/>
                    </a:lnR>
                    <a:lnT>
                      <a:noFill/>
                    </a:lnT>
                    <a:lnB>
                      <a:noFill/>
                    </a:lnB>
                  </a:tcPr>
                </a:tc>
                <a:tc>
                  <a:txBody>
                    <a:bodyPr/>
                    <a:lstStyle/>
                    <a:p>
                      <a:pPr marL="0" marR="55245" algn="r">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2036</a:t>
                      </a:r>
                    </a:p>
                  </a:txBody>
                  <a:tcPr marL="58554" marR="58554" marT="8445" marB="0" anchor="ctr">
                    <a:lnL>
                      <a:noFill/>
                    </a:lnL>
                    <a:lnR>
                      <a:noFill/>
                    </a:lnR>
                    <a:lnT>
                      <a:noFill/>
                    </a:lnT>
                    <a:lnB>
                      <a:noFill/>
                    </a:lnB>
                  </a:tcPr>
                </a:tc>
                <a:extLst>
                  <a:ext uri="{0D108BD9-81ED-4DB2-BD59-A6C34878D82A}">
                    <a16:rowId xmlns:a16="http://schemas.microsoft.com/office/drawing/2014/main" val="3330742062"/>
                  </a:ext>
                </a:extLst>
              </a:tr>
              <a:tr h="384982">
                <a:tc>
                  <a:txBody>
                    <a:bodyPr/>
                    <a:lstStyle/>
                    <a:p>
                      <a:pPr marL="0" marR="0">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Khoa học</a:t>
                      </a:r>
                    </a:p>
                  </a:txBody>
                  <a:tcPr marL="58554" marR="58554" marT="8445" marB="0" anchor="ctr">
                    <a:lnL>
                      <a:noFill/>
                    </a:lnL>
                    <a:lnR>
                      <a:noFill/>
                    </a:lnR>
                    <a:lnT>
                      <a:noFill/>
                    </a:lnT>
                    <a:lnB>
                      <a:noFill/>
                    </a:lnB>
                  </a:tcPr>
                </a:tc>
                <a:tc>
                  <a:txBody>
                    <a:bodyPr/>
                    <a:lstStyle/>
                    <a:p>
                      <a:pPr marL="0" marR="0" algn="r">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1820</a:t>
                      </a:r>
                    </a:p>
                  </a:txBody>
                  <a:tcPr marL="58554" marR="58554" marT="8445" marB="0" anchor="ctr">
                    <a:lnL>
                      <a:noFill/>
                    </a:lnL>
                    <a:lnR>
                      <a:noFill/>
                    </a:lnR>
                    <a:lnT>
                      <a:noFill/>
                    </a:lnT>
                    <a:lnB>
                      <a:noFill/>
                    </a:lnB>
                  </a:tcPr>
                </a:tc>
                <a:tc>
                  <a:txBody>
                    <a:bodyPr/>
                    <a:lstStyle/>
                    <a:p>
                      <a:pPr marL="0" marR="55245" algn="r">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2096</a:t>
                      </a:r>
                    </a:p>
                  </a:txBody>
                  <a:tcPr marL="58554" marR="58554" marT="8445" marB="0" anchor="ctr">
                    <a:lnL>
                      <a:noFill/>
                    </a:lnL>
                    <a:lnR>
                      <a:noFill/>
                    </a:lnR>
                    <a:lnT>
                      <a:noFill/>
                    </a:lnT>
                    <a:lnB>
                      <a:noFill/>
                    </a:lnB>
                  </a:tcPr>
                </a:tc>
                <a:extLst>
                  <a:ext uri="{0D108BD9-81ED-4DB2-BD59-A6C34878D82A}">
                    <a16:rowId xmlns:a16="http://schemas.microsoft.com/office/drawing/2014/main" val="369108904"/>
                  </a:ext>
                </a:extLst>
              </a:tr>
              <a:tr h="384982">
                <a:tc>
                  <a:txBody>
                    <a:bodyPr/>
                    <a:lstStyle/>
                    <a:p>
                      <a:pPr marL="0" marR="0">
                        <a:lnSpc>
                          <a:spcPct val="107000"/>
                        </a:lnSpc>
                        <a:spcBef>
                          <a:spcPts val="0"/>
                        </a:spcBef>
                        <a:spcAft>
                          <a:spcPts val="800"/>
                        </a:spcAft>
                      </a:pPr>
                      <a:r>
                        <a:rPr lang="en-US" sz="2000" dirty="0" err="1">
                          <a:effectLst/>
                          <a:latin typeface="Readex Pro" panose="020B0604020202020204" charset="-78"/>
                          <a:ea typeface="Calibri" panose="020F0502020204030204" pitchFamily="34" charset="0"/>
                          <a:cs typeface="Readex Pro" panose="020B0604020202020204" charset="-78"/>
                        </a:rPr>
                        <a:t>Kinh</a:t>
                      </a:r>
                      <a:r>
                        <a:rPr lang="en-US" sz="2000" dirty="0">
                          <a:effectLst/>
                          <a:latin typeface="Readex Pro" panose="020B0604020202020204" charset="-78"/>
                          <a:ea typeface="Calibri" panose="020F0502020204030204" pitchFamily="34" charset="0"/>
                          <a:cs typeface="Readex Pro" panose="020B0604020202020204" charset="-78"/>
                        </a:rPr>
                        <a:t> </a:t>
                      </a:r>
                      <a:r>
                        <a:rPr lang="en-US" sz="2000" dirty="0" err="1">
                          <a:effectLst/>
                          <a:latin typeface="Readex Pro" panose="020B0604020202020204" charset="-78"/>
                          <a:ea typeface="Calibri" panose="020F0502020204030204" pitchFamily="34" charset="0"/>
                          <a:cs typeface="Readex Pro" panose="020B0604020202020204" charset="-78"/>
                        </a:rPr>
                        <a:t>doanh</a:t>
                      </a:r>
                      <a:endParaRPr lang="en-US" sz="2000" dirty="0">
                        <a:effectLst/>
                        <a:latin typeface="Readex Pro" panose="020B0604020202020204" charset="-78"/>
                        <a:ea typeface="Calibri" panose="020F0502020204030204" pitchFamily="34" charset="0"/>
                        <a:cs typeface="Readex Pro" panose="020B0604020202020204" charset="-78"/>
                      </a:endParaRPr>
                    </a:p>
                  </a:txBody>
                  <a:tcPr marL="58554" marR="58554" marT="8445" marB="0" anchor="ctr">
                    <a:lnL>
                      <a:noFill/>
                    </a:lnL>
                    <a:lnR>
                      <a:noFill/>
                    </a:lnR>
                    <a:lnT>
                      <a:noFill/>
                    </a:lnT>
                    <a:lnB>
                      <a:noFill/>
                    </a:lnB>
                  </a:tcPr>
                </a:tc>
                <a:tc>
                  <a:txBody>
                    <a:bodyPr/>
                    <a:lstStyle/>
                    <a:p>
                      <a:pPr marL="0" marR="0" algn="r">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2552</a:t>
                      </a:r>
                    </a:p>
                  </a:txBody>
                  <a:tcPr marL="58554" marR="58554" marT="8445" marB="0" anchor="ctr">
                    <a:lnL>
                      <a:noFill/>
                    </a:lnL>
                    <a:lnR>
                      <a:noFill/>
                    </a:lnR>
                    <a:lnT>
                      <a:noFill/>
                    </a:lnT>
                    <a:lnB>
                      <a:noFill/>
                    </a:lnB>
                  </a:tcPr>
                </a:tc>
                <a:tc>
                  <a:txBody>
                    <a:bodyPr/>
                    <a:lstStyle/>
                    <a:p>
                      <a:pPr marL="0" marR="55245" algn="r">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5276</a:t>
                      </a:r>
                    </a:p>
                  </a:txBody>
                  <a:tcPr marL="58554" marR="58554" marT="8445" marB="0" anchor="ctr">
                    <a:lnL>
                      <a:noFill/>
                    </a:lnL>
                    <a:lnR>
                      <a:noFill/>
                    </a:lnR>
                    <a:lnT>
                      <a:noFill/>
                    </a:lnT>
                    <a:lnB>
                      <a:noFill/>
                    </a:lnB>
                  </a:tcPr>
                </a:tc>
                <a:extLst>
                  <a:ext uri="{0D108BD9-81ED-4DB2-BD59-A6C34878D82A}">
                    <a16:rowId xmlns:a16="http://schemas.microsoft.com/office/drawing/2014/main" val="3426909226"/>
                  </a:ext>
                </a:extLst>
              </a:tr>
              <a:tr h="384982">
                <a:tc>
                  <a:txBody>
                    <a:bodyPr/>
                    <a:lstStyle/>
                    <a:p>
                      <a:pPr marL="0" marR="0">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Pháp luật</a:t>
                      </a:r>
                    </a:p>
                  </a:txBody>
                  <a:tcPr marL="58554" marR="58554" marT="8445" marB="0" anchor="ctr">
                    <a:lnL>
                      <a:noFill/>
                    </a:lnL>
                    <a:lnR>
                      <a:noFill/>
                    </a:lnR>
                    <a:lnT>
                      <a:noFill/>
                    </a:lnT>
                    <a:lnB>
                      <a:noFill/>
                    </a:lnB>
                  </a:tcPr>
                </a:tc>
                <a:tc>
                  <a:txBody>
                    <a:bodyPr/>
                    <a:lstStyle/>
                    <a:p>
                      <a:pPr marL="0" marR="0" algn="r">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3868</a:t>
                      </a:r>
                    </a:p>
                  </a:txBody>
                  <a:tcPr marL="58554" marR="58554" marT="8445" marB="0" anchor="ctr">
                    <a:lnL>
                      <a:noFill/>
                    </a:lnL>
                    <a:lnR>
                      <a:noFill/>
                    </a:lnR>
                    <a:lnT>
                      <a:noFill/>
                    </a:lnT>
                    <a:lnB>
                      <a:noFill/>
                    </a:lnB>
                  </a:tcPr>
                </a:tc>
                <a:tc>
                  <a:txBody>
                    <a:bodyPr/>
                    <a:lstStyle/>
                    <a:p>
                      <a:pPr marL="0" marR="55245" algn="r">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3788</a:t>
                      </a:r>
                    </a:p>
                  </a:txBody>
                  <a:tcPr marL="58554" marR="58554" marT="8445" marB="0" anchor="ctr">
                    <a:lnL>
                      <a:noFill/>
                    </a:lnL>
                    <a:lnR>
                      <a:noFill/>
                    </a:lnR>
                    <a:lnT>
                      <a:noFill/>
                    </a:lnT>
                    <a:lnB>
                      <a:noFill/>
                    </a:lnB>
                  </a:tcPr>
                </a:tc>
                <a:extLst>
                  <a:ext uri="{0D108BD9-81ED-4DB2-BD59-A6C34878D82A}">
                    <a16:rowId xmlns:a16="http://schemas.microsoft.com/office/drawing/2014/main" val="611439234"/>
                  </a:ext>
                </a:extLst>
              </a:tr>
              <a:tr h="384982">
                <a:tc>
                  <a:txBody>
                    <a:bodyPr/>
                    <a:lstStyle/>
                    <a:p>
                      <a:pPr marL="0" marR="0">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Sức khỏe</a:t>
                      </a:r>
                    </a:p>
                  </a:txBody>
                  <a:tcPr marL="58554" marR="58554" marT="8445" marB="0" anchor="ctr">
                    <a:lnL>
                      <a:noFill/>
                    </a:lnL>
                    <a:lnR>
                      <a:noFill/>
                    </a:lnR>
                    <a:lnT>
                      <a:noFill/>
                    </a:lnT>
                    <a:lnB>
                      <a:noFill/>
                    </a:lnB>
                  </a:tcPr>
                </a:tc>
                <a:tc>
                  <a:txBody>
                    <a:bodyPr/>
                    <a:lstStyle/>
                    <a:p>
                      <a:pPr marL="0" marR="0" algn="r">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3384</a:t>
                      </a:r>
                    </a:p>
                  </a:txBody>
                  <a:tcPr marL="58554" marR="58554" marT="8445" marB="0" anchor="ctr">
                    <a:lnL>
                      <a:noFill/>
                    </a:lnL>
                    <a:lnR>
                      <a:noFill/>
                    </a:lnR>
                    <a:lnT>
                      <a:noFill/>
                    </a:lnT>
                    <a:lnB>
                      <a:noFill/>
                    </a:lnB>
                  </a:tcPr>
                </a:tc>
                <a:tc>
                  <a:txBody>
                    <a:bodyPr/>
                    <a:lstStyle/>
                    <a:p>
                      <a:pPr marL="0" marR="55245" algn="r">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5417</a:t>
                      </a:r>
                    </a:p>
                  </a:txBody>
                  <a:tcPr marL="58554" marR="58554" marT="8445" marB="0" anchor="ctr">
                    <a:lnL>
                      <a:noFill/>
                    </a:lnL>
                    <a:lnR>
                      <a:noFill/>
                    </a:lnR>
                    <a:lnT>
                      <a:noFill/>
                    </a:lnT>
                    <a:lnB>
                      <a:noFill/>
                    </a:lnB>
                  </a:tcPr>
                </a:tc>
                <a:extLst>
                  <a:ext uri="{0D108BD9-81ED-4DB2-BD59-A6C34878D82A}">
                    <a16:rowId xmlns:a16="http://schemas.microsoft.com/office/drawing/2014/main" val="48440742"/>
                  </a:ext>
                </a:extLst>
              </a:tr>
              <a:tr h="384982">
                <a:tc>
                  <a:txBody>
                    <a:bodyPr/>
                    <a:lstStyle/>
                    <a:p>
                      <a:pPr marL="0" marR="0">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Thế giới</a:t>
                      </a:r>
                    </a:p>
                  </a:txBody>
                  <a:tcPr marL="58554" marR="58554" marT="8445" marB="0" anchor="ctr">
                    <a:lnL>
                      <a:noFill/>
                    </a:lnL>
                    <a:lnR>
                      <a:noFill/>
                    </a:lnR>
                    <a:lnT>
                      <a:noFill/>
                    </a:lnT>
                    <a:lnB>
                      <a:noFill/>
                    </a:lnB>
                  </a:tcPr>
                </a:tc>
                <a:tc>
                  <a:txBody>
                    <a:bodyPr/>
                    <a:lstStyle/>
                    <a:p>
                      <a:pPr marL="0" marR="0" algn="r">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2898</a:t>
                      </a:r>
                    </a:p>
                  </a:txBody>
                  <a:tcPr marL="58554" marR="58554" marT="8445" marB="0" anchor="ctr">
                    <a:lnL>
                      <a:noFill/>
                    </a:lnL>
                    <a:lnR>
                      <a:noFill/>
                    </a:lnR>
                    <a:lnT>
                      <a:noFill/>
                    </a:lnT>
                    <a:lnB>
                      <a:noFill/>
                    </a:lnB>
                  </a:tcPr>
                </a:tc>
                <a:tc>
                  <a:txBody>
                    <a:bodyPr/>
                    <a:lstStyle/>
                    <a:p>
                      <a:pPr marL="0" marR="55245" algn="r">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6716</a:t>
                      </a:r>
                    </a:p>
                  </a:txBody>
                  <a:tcPr marL="58554" marR="58554" marT="8445" marB="0" anchor="ctr">
                    <a:lnL>
                      <a:noFill/>
                    </a:lnL>
                    <a:lnR>
                      <a:noFill/>
                    </a:lnR>
                    <a:lnT>
                      <a:noFill/>
                    </a:lnT>
                    <a:lnB>
                      <a:noFill/>
                    </a:lnB>
                  </a:tcPr>
                </a:tc>
                <a:extLst>
                  <a:ext uri="{0D108BD9-81ED-4DB2-BD59-A6C34878D82A}">
                    <a16:rowId xmlns:a16="http://schemas.microsoft.com/office/drawing/2014/main" val="3979499873"/>
                  </a:ext>
                </a:extLst>
              </a:tr>
              <a:tr h="384982">
                <a:tc>
                  <a:txBody>
                    <a:bodyPr/>
                    <a:lstStyle/>
                    <a:p>
                      <a:pPr marL="0" marR="0">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Thể thao</a:t>
                      </a:r>
                    </a:p>
                  </a:txBody>
                  <a:tcPr marL="58554" marR="58554" marT="8445" marB="0" anchor="ctr">
                    <a:lnL>
                      <a:noFill/>
                    </a:lnL>
                    <a:lnR>
                      <a:noFill/>
                    </a:lnR>
                    <a:lnT>
                      <a:noFill/>
                    </a:lnT>
                    <a:lnB>
                      <a:noFill/>
                    </a:lnB>
                  </a:tcPr>
                </a:tc>
                <a:tc>
                  <a:txBody>
                    <a:bodyPr/>
                    <a:lstStyle/>
                    <a:p>
                      <a:pPr marL="0" marR="0" algn="r">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5298</a:t>
                      </a:r>
                    </a:p>
                  </a:txBody>
                  <a:tcPr marL="58554" marR="58554" marT="8445" marB="0" anchor="ctr">
                    <a:lnL>
                      <a:noFill/>
                    </a:lnL>
                    <a:lnR>
                      <a:noFill/>
                    </a:lnR>
                    <a:lnT>
                      <a:noFill/>
                    </a:lnT>
                    <a:lnB>
                      <a:noFill/>
                    </a:lnB>
                  </a:tcPr>
                </a:tc>
                <a:tc>
                  <a:txBody>
                    <a:bodyPr/>
                    <a:lstStyle/>
                    <a:p>
                      <a:pPr marL="0" marR="55245" algn="r">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6667</a:t>
                      </a:r>
                    </a:p>
                  </a:txBody>
                  <a:tcPr marL="58554" marR="58554" marT="8445" marB="0" anchor="ctr">
                    <a:lnL>
                      <a:noFill/>
                    </a:lnL>
                    <a:lnR>
                      <a:noFill/>
                    </a:lnR>
                    <a:lnT>
                      <a:noFill/>
                    </a:lnT>
                    <a:lnB>
                      <a:noFill/>
                    </a:lnB>
                  </a:tcPr>
                </a:tc>
                <a:extLst>
                  <a:ext uri="{0D108BD9-81ED-4DB2-BD59-A6C34878D82A}">
                    <a16:rowId xmlns:a16="http://schemas.microsoft.com/office/drawing/2014/main" val="3303508461"/>
                  </a:ext>
                </a:extLst>
              </a:tr>
              <a:tr h="384982">
                <a:tc>
                  <a:txBody>
                    <a:bodyPr/>
                    <a:lstStyle/>
                    <a:p>
                      <a:pPr marL="0" marR="0">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Văn hóa</a:t>
                      </a:r>
                    </a:p>
                  </a:txBody>
                  <a:tcPr marL="58554" marR="58554" marT="8445" marB="0" anchor="ctr">
                    <a:lnL>
                      <a:noFill/>
                    </a:lnL>
                    <a:lnR>
                      <a:noFill/>
                    </a:lnR>
                    <a:lnT>
                      <a:noFill/>
                    </a:lnT>
                    <a:lnB>
                      <a:noFill/>
                    </a:lnB>
                  </a:tcPr>
                </a:tc>
                <a:tc>
                  <a:txBody>
                    <a:bodyPr/>
                    <a:lstStyle/>
                    <a:p>
                      <a:pPr marL="0" marR="0" algn="r">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3080</a:t>
                      </a:r>
                    </a:p>
                  </a:txBody>
                  <a:tcPr marL="58554" marR="58554" marT="8445" marB="0" anchor="ctr">
                    <a:lnL>
                      <a:noFill/>
                    </a:lnL>
                    <a:lnR>
                      <a:noFill/>
                    </a:lnR>
                    <a:lnT>
                      <a:noFill/>
                    </a:lnT>
                    <a:lnB>
                      <a:noFill/>
                    </a:lnB>
                  </a:tcPr>
                </a:tc>
                <a:tc>
                  <a:txBody>
                    <a:bodyPr/>
                    <a:lstStyle/>
                    <a:p>
                      <a:pPr marL="0" marR="55245" algn="r">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6250</a:t>
                      </a:r>
                    </a:p>
                  </a:txBody>
                  <a:tcPr marL="58554" marR="58554" marT="8445" marB="0" anchor="ctr">
                    <a:lnL>
                      <a:noFill/>
                    </a:lnL>
                    <a:lnR>
                      <a:noFill/>
                    </a:lnR>
                    <a:lnT>
                      <a:noFill/>
                    </a:lnT>
                    <a:lnB>
                      <a:noFill/>
                    </a:lnB>
                  </a:tcPr>
                </a:tc>
                <a:extLst>
                  <a:ext uri="{0D108BD9-81ED-4DB2-BD59-A6C34878D82A}">
                    <a16:rowId xmlns:a16="http://schemas.microsoft.com/office/drawing/2014/main" val="2854266171"/>
                  </a:ext>
                </a:extLst>
              </a:tr>
              <a:tr h="384982">
                <a:tc>
                  <a:txBody>
                    <a:bodyPr/>
                    <a:lstStyle/>
                    <a:p>
                      <a:pPr marL="0" marR="0">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Vi tính</a:t>
                      </a:r>
                    </a:p>
                  </a:txBody>
                  <a:tcPr marL="58554" marR="58554" marT="8445" marB="0" anchor="ctr">
                    <a:lnL>
                      <a:noFill/>
                    </a:lnL>
                    <a:lnR>
                      <a:noFill/>
                    </a:lnR>
                    <a:lnT>
                      <a:noFill/>
                    </a:lnT>
                    <a:lnB>
                      <a:noFill/>
                    </a:lnB>
                  </a:tcPr>
                </a:tc>
                <a:tc>
                  <a:txBody>
                    <a:bodyPr/>
                    <a:lstStyle/>
                    <a:p>
                      <a:pPr marL="0" marR="0" algn="r">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2481</a:t>
                      </a:r>
                    </a:p>
                  </a:txBody>
                  <a:tcPr marL="58554" marR="58554" marT="8445" marB="0" anchor="ctr">
                    <a:lnL>
                      <a:noFill/>
                    </a:lnL>
                    <a:lnR>
                      <a:noFill/>
                    </a:lnR>
                    <a:lnT>
                      <a:noFill/>
                    </a:lnT>
                    <a:lnB>
                      <a:noFill/>
                    </a:lnB>
                  </a:tcPr>
                </a:tc>
                <a:tc>
                  <a:txBody>
                    <a:bodyPr/>
                    <a:lstStyle/>
                    <a:p>
                      <a:pPr marL="0" marR="55245" algn="r">
                        <a:lnSpc>
                          <a:spcPct val="107000"/>
                        </a:lnSpc>
                        <a:spcBef>
                          <a:spcPts val="0"/>
                        </a:spcBef>
                        <a:spcAft>
                          <a:spcPts val="800"/>
                        </a:spcAft>
                      </a:pPr>
                      <a:r>
                        <a:rPr lang="en-US" sz="2000">
                          <a:effectLst/>
                          <a:latin typeface="Readex Pro" panose="020B0604020202020204" charset="-78"/>
                          <a:ea typeface="Calibri" panose="020F0502020204030204" pitchFamily="34" charset="0"/>
                          <a:cs typeface="Readex Pro" panose="020B0604020202020204" charset="-78"/>
                        </a:rPr>
                        <a:t>4560</a:t>
                      </a:r>
                    </a:p>
                  </a:txBody>
                  <a:tcPr marL="58554" marR="58554" marT="8445" marB="0" anchor="ctr">
                    <a:lnL>
                      <a:noFill/>
                    </a:lnL>
                    <a:lnR>
                      <a:noFill/>
                    </a:lnR>
                    <a:lnT>
                      <a:noFill/>
                    </a:lnT>
                    <a:lnB>
                      <a:noFill/>
                    </a:lnB>
                  </a:tcPr>
                </a:tc>
                <a:extLst>
                  <a:ext uri="{0D108BD9-81ED-4DB2-BD59-A6C34878D82A}">
                    <a16:rowId xmlns:a16="http://schemas.microsoft.com/office/drawing/2014/main" val="146019438"/>
                  </a:ext>
                </a:extLst>
              </a:tr>
              <a:tr h="346997">
                <a:tc>
                  <a:txBody>
                    <a:bodyPr/>
                    <a:lstStyle/>
                    <a:p>
                      <a:pPr marL="0" marR="0">
                        <a:lnSpc>
                          <a:spcPct val="107000"/>
                        </a:lnSpc>
                        <a:spcBef>
                          <a:spcPts val="0"/>
                        </a:spcBef>
                        <a:spcAft>
                          <a:spcPts val="800"/>
                        </a:spcAft>
                      </a:pPr>
                      <a:r>
                        <a:rPr lang="en-US" sz="2000" dirty="0">
                          <a:effectLst/>
                          <a:latin typeface="Readex Pro" panose="020B0604020202020204" charset="-78"/>
                          <a:ea typeface="Calibri" panose="020F0502020204030204" pitchFamily="34" charset="0"/>
                          <a:cs typeface="Readex Pro" panose="020B0604020202020204" charset="-78"/>
                        </a:rPr>
                        <a:t>TỔNG</a:t>
                      </a:r>
                    </a:p>
                  </a:txBody>
                  <a:tcPr marL="58554" marR="58554" marT="844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r">
                        <a:lnSpc>
                          <a:spcPct val="107000"/>
                        </a:lnSpc>
                        <a:spcBef>
                          <a:spcPts val="0"/>
                        </a:spcBef>
                        <a:spcAft>
                          <a:spcPts val="800"/>
                        </a:spcAft>
                      </a:pPr>
                      <a:r>
                        <a:rPr lang="en-US" sz="2000" dirty="0">
                          <a:effectLst/>
                          <a:latin typeface="Readex Pro" panose="020B0604020202020204" charset="-78"/>
                          <a:ea typeface="Calibri" panose="020F0502020204030204" pitchFamily="34" charset="0"/>
                          <a:cs typeface="Readex Pro" panose="020B0604020202020204" charset="-78"/>
                        </a:rPr>
                        <a:t>33759</a:t>
                      </a:r>
                    </a:p>
                  </a:txBody>
                  <a:tcPr marL="58554" marR="58554" marT="8445"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55245" algn="r">
                        <a:lnSpc>
                          <a:spcPct val="107000"/>
                        </a:lnSpc>
                        <a:spcBef>
                          <a:spcPts val="0"/>
                        </a:spcBef>
                        <a:spcAft>
                          <a:spcPts val="800"/>
                        </a:spcAft>
                      </a:pPr>
                      <a:r>
                        <a:rPr lang="en-US" sz="2000" dirty="0">
                          <a:effectLst/>
                          <a:latin typeface="Readex Pro" panose="020B0604020202020204" charset="-78"/>
                          <a:ea typeface="Calibri" panose="020F0502020204030204" pitchFamily="34" charset="0"/>
                          <a:cs typeface="Readex Pro" panose="020B0604020202020204" charset="-78"/>
                        </a:rPr>
                        <a:t>50373</a:t>
                      </a:r>
                    </a:p>
                  </a:txBody>
                  <a:tcPr marL="58554" marR="58554" marT="8445" marB="0" anchor="ctr">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8275886"/>
                  </a:ext>
                </a:extLst>
              </a:tr>
            </a:tbl>
          </a:graphicData>
        </a:graphic>
      </p:graphicFrame>
    </p:spTree>
    <p:extLst>
      <p:ext uri="{BB962C8B-B14F-4D97-AF65-F5344CB8AC3E}">
        <p14:creationId xmlns:p14="http://schemas.microsoft.com/office/powerpoint/2010/main" val="322836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25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up)">
                                      <p:cBhvr>
                                        <p:cTn id="17" dur="250"/>
                                        <p:tgtEl>
                                          <p:spTgt spid="3">
                                            <p:txEl>
                                              <p:pRg st="0" end="0"/>
                                            </p:txEl>
                                          </p:spTgt>
                                        </p:tgtEl>
                                      </p:cBhvr>
                                    </p:animEffect>
                                  </p:childTnLst>
                                </p:cTn>
                              </p:par>
                            </p:childTnLst>
                          </p:cTn>
                        </p:par>
                        <p:par>
                          <p:cTn id="18" fill="hold">
                            <p:stCondLst>
                              <p:cond delay="250"/>
                            </p:stCondLst>
                            <p:childTnLst>
                              <p:par>
                                <p:cTn id="19" presetID="22" presetClass="entr" presetSubtype="4"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3" grpId="0" build="p"/>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8545"/>
            <a:ext cx="10515600" cy="1339023"/>
          </a:xfrm>
        </p:spPr>
        <p:txBody>
          <a:bodyPr>
            <a:normAutofit/>
          </a:bodyPr>
          <a:lstStyle/>
          <a:p>
            <a:r>
              <a:rPr lang="en-US" sz="4000" dirty="0" smtClean="0"/>
              <a:t>3. </a:t>
            </a:r>
            <a:r>
              <a:rPr lang="en-US" sz="4000" dirty="0" err="1" smtClean="0"/>
              <a:t>Quy</a:t>
            </a:r>
            <a:r>
              <a:rPr lang="en-US" sz="4000" dirty="0" smtClean="0"/>
              <a:t> </a:t>
            </a:r>
            <a:r>
              <a:rPr lang="en-US" sz="4000" dirty="0" err="1"/>
              <a:t>trình</a:t>
            </a:r>
            <a:r>
              <a:rPr lang="en-US" sz="4000" dirty="0"/>
              <a:t> </a:t>
            </a:r>
            <a:r>
              <a:rPr lang="en-US" sz="4000" dirty="0" err="1"/>
              <a:t>thực</a:t>
            </a:r>
            <a:r>
              <a:rPr lang="en-US" sz="4000" dirty="0"/>
              <a:t> </a:t>
            </a:r>
            <a:r>
              <a:rPr lang="en-US" sz="4000" dirty="0" err="1"/>
              <a:t>hiện</a:t>
            </a:r>
            <a:r>
              <a:rPr lang="en-US" sz="4000" dirty="0"/>
              <a:t> </a:t>
            </a:r>
            <a:r>
              <a:rPr lang="en-US" sz="4000" dirty="0" err="1"/>
              <a:t>bài</a:t>
            </a:r>
            <a:r>
              <a:rPr lang="en-US" sz="4000" dirty="0"/>
              <a:t> </a:t>
            </a:r>
            <a:r>
              <a:rPr lang="en-US" sz="4000" dirty="0" err="1" smtClean="0"/>
              <a:t>toán</a:t>
            </a:r>
            <a:endParaRPr lang="en-US" dirty="0"/>
          </a:p>
        </p:txBody>
      </p:sp>
      <p:sp>
        <p:nvSpPr>
          <p:cNvPr id="26" name="TextBox 25"/>
          <p:cNvSpPr txBox="1"/>
          <p:nvPr/>
        </p:nvSpPr>
        <p:spPr>
          <a:xfrm>
            <a:off x="838200" y="1215958"/>
            <a:ext cx="5022273" cy="523220"/>
          </a:xfrm>
          <a:prstGeom prst="rect">
            <a:avLst/>
          </a:prstGeom>
          <a:noFill/>
        </p:spPr>
        <p:txBody>
          <a:bodyPr wrap="square" rtlCol="0">
            <a:spAutoFit/>
          </a:bodyPr>
          <a:lstStyle/>
          <a:p>
            <a:r>
              <a:rPr lang="en-US" sz="2800" dirty="0" err="1" smtClean="0">
                <a:solidFill>
                  <a:srgbClr val="FF0000"/>
                </a:solidFill>
                <a:latin typeface="Readex Pro" panose="020B0604020202020204" charset="-78"/>
                <a:cs typeface="Readex Pro" panose="020B0604020202020204" charset="-78"/>
              </a:rPr>
              <a:t>Bước</a:t>
            </a:r>
            <a:r>
              <a:rPr lang="en-US" sz="2800" dirty="0" smtClean="0">
                <a:solidFill>
                  <a:srgbClr val="FF0000"/>
                </a:solidFill>
                <a:latin typeface="Readex Pro" panose="020B0604020202020204" charset="-78"/>
                <a:cs typeface="Readex Pro" panose="020B0604020202020204" charset="-78"/>
              </a:rPr>
              <a:t> 2: </a:t>
            </a:r>
            <a:r>
              <a:rPr lang="en-US" sz="2800" dirty="0" err="1" smtClean="0">
                <a:solidFill>
                  <a:srgbClr val="FF0000"/>
                </a:solidFill>
                <a:latin typeface="Readex Pro" panose="020B0604020202020204" charset="-78"/>
                <a:cs typeface="Readex Pro" panose="020B0604020202020204" charset="-78"/>
              </a:rPr>
              <a:t>Tiền</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xử</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lý</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dữ</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liệu</a:t>
            </a:r>
            <a:endParaRPr lang="en-US" sz="2800" dirty="0">
              <a:solidFill>
                <a:srgbClr val="FF0000"/>
              </a:solidFill>
              <a:latin typeface="Readex Pro" panose="020B0604020202020204" charset="-78"/>
              <a:cs typeface="Readex Pro" panose="020B0604020202020204" charset="-78"/>
            </a:endParaRPr>
          </a:p>
        </p:txBody>
      </p:sp>
      <p:sp>
        <p:nvSpPr>
          <p:cNvPr id="3" name="Content Placeholder 2"/>
          <p:cNvSpPr>
            <a:spLocks noGrp="1"/>
          </p:cNvSpPr>
          <p:nvPr>
            <p:ph idx="1"/>
          </p:nvPr>
        </p:nvSpPr>
        <p:spPr>
          <a:xfrm>
            <a:off x="838200" y="1760392"/>
            <a:ext cx="5022273" cy="4351338"/>
          </a:xfrm>
        </p:spPr>
        <p:txBody>
          <a:bodyPr/>
          <a:lstStyle/>
          <a:p>
            <a:pPr marL="342900" indent="-342900">
              <a:buFontTx/>
              <a:buChar char="-"/>
            </a:pPr>
            <a:r>
              <a:rPr lang="en-US" dirty="0" err="1" smtClean="0"/>
              <a:t>Xóa</a:t>
            </a:r>
            <a:r>
              <a:rPr lang="en-US" dirty="0" smtClean="0"/>
              <a:t> </a:t>
            </a:r>
            <a:r>
              <a:rPr lang="en-US" dirty="0" err="1" smtClean="0"/>
              <a:t>mã</a:t>
            </a:r>
            <a:r>
              <a:rPr lang="en-US" dirty="0" smtClean="0"/>
              <a:t> code HTML</a:t>
            </a:r>
          </a:p>
          <a:p>
            <a:pPr marL="342900" indent="-342900">
              <a:buFontTx/>
              <a:buChar char="-"/>
            </a:pPr>
            <a:r>
              <a:rPr lang="en-US" dirty="0" err="1" smtClean="0"/>
              <a:t>Chuẩn</a:t>
            </a:r>
            <a:r>
              <a:rPr lang="en-US" dirty="0" smtClean="0"/>
              <a:t> </a:t>
            </a:r>
            <a:r>
              <a:rPr lang="en-US" dirty="0" err="1" smtClean="0"/>
              <a:t>hóa</a:t>
            </a:r>
            <a:r>
              <a:rPr lang="en-US" dirty="0" smtClean="0"/>
              <a:t> </a:t>
            </a:r>
            <a:r>
              <a:rPr lang="en-US" dirty="0" err="1" smtClean="0"/>
              <a:t>dấu</a:t>
            </a:r>
            <a:r>
              <a:rPr lang="en-US" dirty="0" smtClean="0"/>
              <a:t> </a:t>
            </a:r>
            <a:r>
              <a:rPr lang="en-US" dirty="0" err="1" smtClean="0"/>
              <a:t>từ</a:t>
            </a:r>
            <a:endParaRPr lang="en-US" dirty="0" smtClean="0"/>
          </a:p>
          <a:p>
            <a:pPr marL="342900" indent="-342900">
              <a:buFontTx/>
              <a:buChar char="-"/>
            </a:pPr>
            <a:r>
              <a:rPr lang="en-US" dirty="0" err="1" smtClean="0"/>
              <a:t>Chuẩn</a:t>
            </a:r>
            <a:r>
              <a:rPr lang="en-US" dirty="0" smtClean="0"/>
              <a:t> </a:t>
            </a:r>
            <a:r>
              <a:rPr lang="en-US" dirty="0" err="1" smtClean="0"/>
              <a:t>hóa</a:t>
            </a:r>
            <a:r>
              <a:rPr lang="en-US" dirty="0" smtClean="0"/>
              <a:t> </a:t>
            </a:r>
            <a:r>
              <a:rPr lang="en-US" dirty="0" err="1" smtClean="0"/>
              <a:t>dấu</a:t>
            </a:r>
            <a:r>
              <a:rPr lang="en-US" dirty="0" smtClean="0"/>
              <a:t> </a:t>
            </a:r>
            <a:r>
              <a:rPr lang="en-US" dirty="0" err="1" smtClean="0"/>
              <a:t>câu</a:t>
            </a:r>
            <a:r>
              <a:rPr lang="en-US" dirty="0" smtClean="0"/>
              <a:t> </a:t>
            </a:r>
            <a:r>
              <a:rPr lang="en-US" dirty="0" err="1" smtClean="0"/>
              <a:t>tiếng</a:t>
            </a:r>
            <a:r>
              <a:rPr lang="en-US" dirty="0" smtClean="0"/>
              <a:t> </a:t>
            </a:r>
            <a:r>
              <a:rPr lang="en-US" dirty="0" err="1" smtClean="0"/>
              <a:t>việt</a:t>
            </a:r>
            <a:endParaRPr lang="en-US" dirty="0" smtClean="0"/>
          </a:p>
          <a:p>
            <a:pPr marL="342900" indent="-342900">
              <a:buFontTx/>
              <a:buChar char="-"/>
            </a:pPr>
            <a:r>
              <a:rPr lang="en-US" dirty="0" err="1" smtClean="0"/>
              <a:t>Chuẩn</a:t>
            </a:r>
            <a:r>
              <a:rPr lang="en-US" dirty="0" smtClean="0"/>
              <a:t> </a:t>
            </a:r>
            <a:r>
              <a:rPr lang="en-US" dirty="0" err="1" smtClean="0"/>
              <a:t>hóa</a:t>
            </a:r>
            <a:r>
              <a:rPr lang="en-US" dirty="0" smtClean="0"/>
              <a:t> </a:t>
            </a:r>
            <a:r>
              <a:rPr lang="en-US" dirty="0" err="1" smtClean="0"/>
              <a:t>bảng</a:t>
            </a:r>
            <a:r>
              <a:rPr lang="en-US" dirty="0" smtClean="0"/>
              <a:t> </a:t>
            </a:r>
            <a:r>
              <a:rPr lang="en-US" dirty="0" err="1" smtClean="0"/>
              <a:t>mã</a:t>
            </a:r>
            <a:r>
              <a:rPr lang="en-US" dirty="0" smtClean="0"/>
              <a:t> Unicode</a:t>
            </a:r>
          </a:p>
          <a:p>
            <a:pPr marL="342900" indent="-342900">
              <a:buFontTx/>
              <a:buChar char="-"/>
            </a:pPr>
            <a:r>
              <a:rPr lang="en-US" dirty="0" err="1" smtClean="0"/>
              <a:t>Xóa</a:t>
            </a:r>
            <a:r>
              <a:rPr lang="en-US" dirty="0" smtClean="0"/>
              <a:t> </a:t>
            </a:r>
            <a:r>
              <a:rPr lang="en-US" dirty="0" err="1" smtClean="0"/>
              <a:t>khoảng</a:t>
            </a:r>
            <a:r>
              <a:rPr lang="en-US" dirty="0" smtClean="0"/>
              <a:t> </a:t>
            </a:r>
            <a:r>
              <a:rPr lang="en-US" dirty="0" err="1" smtClean="0"/>
              <a:t>trắng</a:t>
            </a:r>
            <a:r>
              <a:rPr lang="en-US" dirty="0" smtClean="0"/>
              <a:t> </a:t>
            </a:r>
            <a:r>
              <a:rPr lang="en-US" dirty="0" err="1" smtClean="0"/>
              <a:t>và</a:t>
            </a:r>
            <a:r>
              <a:rPr lang="en-US" dirty="0" smtClean="0"/>
              <a:t> </a:t>
            </a:r>
            <a:r>
              <a:rPr lang="en-US" dirty="0" err="1" smtClean="0"/>
              <a:t>các</a:t>
            </a:r>
            <a:r>
              <a:rPr lang="en-US" dirty="0" smtClean="0"/>
              <a:t> </a:t>
            </a:r>
            <a:r>
              <a:rPr lang="en-US" dirty="0" err="1" smtClean="0"/>
              <a:t>ký</a:t>
            </a:r>
            <a:r>
              <a:rPr lang="en-US" dirty="0" smtClean="0"/>
              <a:t> </a:t>
            </a:r>
            <a:r>
              <a:rPr lang="en-US" dirty="0" err="1" smtClean="0"/>
              <a:t>tự</a:t>
            </a:r>
            <a:r>
              <a:rPr lang="en-US" dirty="0" smtClean="0"/>
              <a:t> </a:t>
            </a:r>
            <a:r>
              <a:rPr lang="en-US" dirty="0" err="1" smtClean="0"/>
              <a:t>đặc</a:t>
            </a:r>
            <a:r>
              <a:rPr lang="en-US" dirty="0" smtClean="0"/>
              <a:t> </a:t>
            </a:r>
            <a:r>
              <a:rPr lang="en-US" dirty="0" err="1" smtClean="0"/>
              <a:t>biệt</a:t>
            </a:r>
            <a:endParaRPr lang="en-US" dirty="0" smtClean="0"/>
          </a:p>
          <a:p>
            <a:pPr marL="342900" indent="-342900">
              <a:buFontTx/>
              <a:buChar char="-"/>
            </a:pPr>
            <a:r>
              <a:rPr lang="en-US" dirty="0" err="1" smtClean="0"/>
              <a:t>Tách</a:t>
            </a:r>
            <a:r>
              <a:rPr lang="en-US" dirty="0" smtClean="0"/>
              <a:t> </a:t>
            </a:r>
            <a:r>
              <a:rPr lang="en-US" dirty="0" err="1" smtClean="0"/>
              <a:t>từ</a:t>
            </a:r>
            <a:r>
              <a:rPr lang="en-US" dirty="0" smtClean="0"/>
              <a:t> </a:t>
            </a:r>
            <a:r>
              <a:rPr lang="en-US" dirty="0" err="1" smtClean="0"/>
              <a:t>và</a:t>
            </a:r>
            <a:r>
              <a:rPr lang="en-US" dirty="0" smtClean="0"/>
              <a:t> </a:t>
            </a:r>
            <a:r>
              <a:rPr lang="en-US" dirty="0" err="1" smtClean="0"/>
              <a:t>đưa</a:t>
            </a:r>
            <a:r>
              <a:rPr lang="en-US" dirty="0" smtClean="0"/>
              <a:t> </a:t>
            </a:r>
            <a:r>
              <a:rPr lang="en-US" dirty="0" err="1" smtClean="0"/>
              <a:t>về</a:t>
            </a:r>
            <a:r>
              <a:rPr lang="en-US" dirty="0" smtClean="0"/>
              <a:t> </a:t>
            </a:r>
            <a:r>
              <a:rPr lang="en-US" dirty="0" err="1" smtClean="0"/>
              <a:t>văn</a:t>
            </a:r>
            <a:r>
              <a:rPr lang="en-US" dirty="0" smtClean="0"/>
              <a:t> </a:t>
            </a:r>
            <a:r>
              <a:rPr lang="en-US" dirty="0" err="1" smtClean="0"/>
              <a:t>bản</a:t>
            </a:r>
            <a:r>
              <a:rPr lang="en-US" dirty="0" smtClean="0"/>
              <a:t> </a:t>
            </a:r>
            <a:r>
              <a:rPr lang="en-US" dirty="0" err="1" smtClean="0"/>
              <a:t>thường</a:t>
            </a:r>
            <a:endParaRPr lang="en-US" dirty="0" smtClean="0"/>
          </a:p>
          <a:p>
            <a:pPr marL="342900" indent="-342900">
              <a:buFontTx/>
              <a:buChar char="-"/>
            </a:pPr>
            <a:r>
              <a:rPr lang="en-US" dirty="0" err="1" smtClean="0"/>
              <a:t>Loại</a:t>
            </a:r>
            <a:r>
              <a:rPr lang="en-US" dirty="0" smtClean="0"/>
              <a:t> </a:t>
            </a:r>
            <a:r>
              <a:rPr lang="en-US" dirty="0" err="1" smtClean="0"/>
              <a:t>bỏ</a:t>
            </a:r>
            <a:r>
              <a:rPr lang="en-US" dirty="0" smtClean="0"/>
              <a:t> </a:t>
            </a:r>
            <a:r>
              <a:rPr lang="en-US" dirty="0" err="1" smtClean="0"/>
              <a:t>các</a:t>
            </a:r>
            <a:r>
              <a:rPr lang="en-US" dirty="0" smtClean="0"/>
              <a:t> </a:t>
            </a:r>
            <a:r>
              <a:rPr lang="en-US" dirty="0" err="1" smtClean="0"/>
              <a:t>từ</a:t>
            </a:r>
            <a:r>
              <a:rPr lang="en-US" dirty="0" smtClean="0"/>
              <a:t> </a:t>
            </a:r>
            <a:r>
              <a:rPr lang="en-US" dirty="0" err="1" smtClean="0"/>
              <a:t>dừng</a:t>
            </a:r>
            <a:endParaRPr lang="en-US" dirty="0"/>
          </a:p>
        </p:txBody>
      </p:sp>
      <p:sp>
        <p:nvSpPr>
          <p:cNvPr id="5" name="TextBox 4"/>
          <p:cNvSpPr txBox="1"/>
          <p:nvPr/>
        </p:nvSpPr>
        <p:spPr>
          <a:xfrm>
            <a:off x="6252724" y="6133812"/>
            <a:ext cx="5101076" cy="400110"/>
          </a:xfrm>
          <a:prstGeom prst="rect">
            <a:avLst/>
          </a:prstGeom>
          <a:noFill/>
        </p:spPr>
        <p:txBody>
          <a:bodyPr wrap="none" rtlCol="0">
            <a:spAutoFit/>
          </a:bodyPr>
          <a:lstStyle/>
          <a:p>
            <a:pPr algn="ctr"/>
            <a:r>
              <a:rPr lang="en-US" sz="2000" i="1" dirty="0" err="1" smtClean="0">
                <a:latin typeface="Readex Pro" panose="020B0604020202020204" charset="-78"/>
                <a:cs typeface="Readex Pro" panose="020B0604020202020204" charset="-78"/>
              </a:rPr>
              <a:t>Mô</a:t>
            </a:r>
            <a:r>
              <a:rPr lang="en-US" sz="2000" i="1" dirty="0" smtClean="0">
                <a:latin typeface="Readex Pro" panose="020B0604020202020204" charset="-78"/>
                <a:cs typeface="Readex Pro" panose="020B0604020202020204" charset="-78"/>
              </a:rPr>
              <a:t> </a:t>
            </a:r>
            <a:r>
              <a:rPr lang="en-US" sz="2000" i="1" dirty="0" err="1" smtClean="0">
                <a:latin typeface="Readex Pro" panose="020B0604020202020204" charset="-78"/>
                <a:cs typeface="Readex Pro" panose="020B0604020202020204" charset="-78"/>
              </a:rPr>
              <a:t>hình</a:t>
            </a:r>
            <a:r>
              <a:rPr lang="en-US" sz="2000" i="1" dirty="0" smtClean="0">
                <a:latin typeface="Readex Pro" panose="020B0604020202020204" charset="-78"/>
                <a:cs typeface="Readex Pro" panose="020B0604020202020204" charset="-78"/>
              </a:rPr>
              <a:t> </a:t>
            </a:r>
            <a:r>
              <a:rPr lang="en-US" sz="2000" i="1" dirty="0" err="1" smtClean="0">
                <a:latin typeface="Readex Pro" panose="020B0604020202020204" charset="-78"/>
                <a:cs typeface="Readex Pro" panose="020B0604020202020204" charset="-78"/>
              </a:rPr>
              <a:t>tổng</a:t>
            </a:r>
            <a:r>
              <a:rPr lang="en-US" sz="2000" i="1" dirty="0" smtClean="0">
                <a:latin typeface="Readex Pro" panose="020B0604020202020204" charset="-78"/>
                <a:cs typeface="Readex Pro" panose="020B0604020202020204" charset="-78"/>
              </a:rPr>
              <a:t> </a:t>
            </a:r>
            <a:r>
              <a:rPr lang="en-US" sz="2000" i="1" dirty="0" err="1" smtClean="0">
                <a:latin typeface="Readex Pro" panose="020B0604020202020204" charset="-78"/>
                <a:cs typeface="Readex Pro" panose="020B0604020202020204" charset="-78"/>
              </a:rPr>
              <a:t>quan</a:t>
            </a:r>
            <a:r>
              <a:rPr lang="en-US" sz="2000" i="1" dirty="0" smtClean="0">
                <a:latin typeface="Readex Pro" panose="020B0604020202020204" charset="-78"/>
                <a:cs typeface="Readex Pro" panose="020B0604020202020204" charset="-78"/>
              </a:rPr>
              <a:t> </a:t>
            </a:r>
            <a:r>
              <a:rPr lang="en-US" sz="2000" i="1" dirty="0" err="1" smtClean="0">
                <a:latin typeface="Readex Pro" panose="020B0604020202020204" charset="-78"/>
                <a:cs typeface="Readex Pro" panose="020B0604020202020204" charset="-78"/>
              </a:rPr>
              <a:t>cho</a:t>
            </a:r>
            <a:r>
              <a:rPr lang="en-US" sz="2000" i="1" dirty="0" smtClean="0">
                <a:latin typeface="Readex Pro" panose="020B0604020202020204" charset="-78"/>
                <a:cs typeface="Readex Pro" panose="020B0604020202020204" charset="-78"/>
              </a:rPr>
              <a:t> </a:t>
            </a:r>
            <a:r>
              <a:rPr lang="en-US" sz="2000" i="1" dirty="0" err="1" smtClean="0">
                <a:latin typeface="Readex Pro" panose="020B0604020202020204" charset="-78"/>
                <a:cs typeface="Readex Pro" panose="020B0604020202020204" charset="-78"/>
              </a:rPr>
              <a:t>tiền</a:t>
            </a:r>
            <a:r>
              <a:rPr lang="en-US" sz="2000" i="1" dirty="0" smtClean="0">
                <a:latin typeface="Readex Pro" panose="020B0604020202020204" charset="-78"/>
                <a:cs typeface="Readex Pro" panose="020B0604020202020204" charset="-78"/>
              </a:rPr>
              <a:t> </a:t>
            </a:r>
            <a:r>
              <a:rPr lang="en-US" sz="2000" i="1" dirty="0" err="1" smtClean="0">
                <a:latin typeface="Readex Pro" panose="020B0604020202020204" charset="-78"/>
                <a:cs typeface="Readex Pro" panose="020B0604020202020204" charset="-78"/>
              </a:rPr>
              <a:t>xử</a:t>
            </a:r>
            <a:r>
              <a:rPr lang="en-US" sz="2000" i="1" dirty="0" smtClean="0">
                <a:latin typeface="Readex Pro" panose="020B0604020202020204" charset="-78"/>
                <a:cs typeface="Readex Pro" panose="020B0604020202020204" charset="-78"/>
              </a:rPr>
              <a:t> </a:t>
            </a:r>
            <a:r>
              <a:rPr lang="en-US" sz="2000" i="1" dirty="0" err="1" smtClean="0">
                <a:latin typeface="Readex Pro" panose="020B0604020202020204" charset="-78"/>
                <a:cs typeface="Readex Pro" panose="020B0604020202020204" charset="-78"/>
              </a:rPr>
              <a:t>lý</a:t>
            </a:r>
            <a:r>
              <a:rPr lang="en-US" sz="2000" i="1" dirty="0" smtClean="0">
                <a:latin typeface="Readex Pro" panose="020B0604020202020204" charset="-78"/>
                <a:cs typeface="Readex Pro" panose="020B0604020202020204" charset="-78"/>
              </a:rPr>
              <a:t> </a:t>
            </a:r>
            <a:r>
              <a:rPr lang="en-US" sz="2000" i="1" dirty="0" err="1" smtClean="0">
                <a:latin typeface="Readex Pro" panose="020B0604020202020204" charset="-78"/>
                <a:cs typeface="Readex Pro" panose="020B0604020202020204" charset="-78"/>
              </a:rPr>
              <a:t>dữ</a:t>
            </a:r>
            <a:r>
              <a:rPr lang="en-US" sz="2000" i="1" dirty="0" smtClean="0">
                <a:latin typeface="Readex Pro" panose="020B0604020202020204" charset="-78"/>
                <a:cs typeface="Readex Pro" panose="020B0604020202020204" charset="-78"/>
              </a:rPr>
              <a:t> </a:t>
            </a:r>
            <a:r>
              <a:rPr lang="en-US" sz="2000" i="1" dirty="0" err="1" smtClean="0">
                <a:latin typeface="Readex Pro" panose="020B0604020202020204" charset="-78"/>
                <a:cs typeface="Readex Pro" panose="020B0604020202020204" charset="-78"/>
              </a:rPr>
              <a:t>liệu</a:t>
            </a:r>
            <a:endParaRPr lang="en-US" sz="2000" i="1" dirty="0">
              <a:latin typeface="Readex Pro" panose="020B0604020202020204" charset="-78"/>
              <a:cs typeface="Readex Pro" panose="020B0604020202020204" charset="-78"/>
            </a:endParaRPr>
          </a:p>
        </p:txBody>
      </p:sp>
      <p:grpSp>
        <p:nvGrpSpPr>
          <p:cNvPr id="7" name="Group 6"/>
          <p:cNvGrpSpPr/>
          <p:nvPr/>
        </p:nvGrpSpPr>
        <p:grpSpPr>
          <a:xfrm>
            <a:off x="5860473" y="1215958"/>
            <a:ext cx="6082145" cy="4895772"/>
            <a:chOff x="0" y="0"/>
            <a:chExt cx="5581403" cy="3693226"/>
          </a:xfrm>
        </p:grpSpPr>
        <p:grpSp>
          <p:nvGrpSpPr>
            <p:cNvPr id="8" name="Group 7"/>
            <p:cNvGrpSpPr/>
            <p:nvPr/>
          </p:nvGrpSpPr>
          <p:grpSpPr>
            <a:xfrm>
              <a:off x="59377" y="118753"/>
              <a:ext cx="5391148" cy="3479165"/>
              <a:chOff x="0" y="0"/>
              <a:chExt cx="5245733" cy="3211387"/>
            </a:xfrm>
          </p:grpSpPr>
          <p:grpSp>
            <p:nvGrpSpPr>
              <p:cNvPr id="10" name="Group 9"/>
              <p:cNvGrpSpPr/>
              <p:nvPr/>
            </p:nvGrpSpPr>
            <p:grpSpPr>
              <a:xfrm>
                <a:off x="0" y="0"/>
                <a:ext cx="5245733" cy="3211387"/>
                <a:chOff x="106878" y="201881"/>
                <a:chExt cx="5246148" cy="3211880"/>
              </a:xfrm>
            </p:grpSpPr>
            <p:sp>
              <p:nvSpPr>
                <p:cNvPr id="12" name="Rectangle 11"/>
                <p:cNvSpPr/>
                <p:nvPr/>
              </p:nvSpPr>
              <p:spPr>
                <a:xfrm>
                  <a:off x="106878" y="201881"/>
                  <a:ext cx="1137285" cy="7226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0" algn="ctr">
                    <a:lnSpc>
                      <a:spcPct val="120000"/>
                    </a:lnSpc>
                    <a:spcBef>
                      <a:spcPts val="600"/>
                    </a:spcBef>
                    <a:spcAft>
                      <a:spcPts val="0"/>
                    </a:spcAft>
                  </a:pPr>
                  <a:r>
                    <a:rPr lang="en-US" dirty="0" err="1" smtClean="0">
                      <a:ln>
                        <a:noFill/>
                      </a:ln>
                      <a:solidFill>
                        <a:srgbClr val="000000"/>
                      </a:solidFill>
                      <a:effectLst/>
                      <a:latin typeface="Times New Roman" panose="02020603050405020304" pitchFamily="18" charset="0"/>
                      <a:ea typeface="Times New Roman" panose="02020603050405020304" pitchFamily="18" charset="0"/>
                    </a:rPr>
                    <a:t>Văn</a:t>
                  </a:r>
                  <a:r>
                    <a:rPr lang="en-US" dirty="0" smtClean="0">
                      <a:ln>
                        <a:noFill/>
                      </a:ln>
                      <a:solidFill>
                        <a:srgbClr val="000000"/>
                      </a:solidFill>
                      <a:effectLst/>
                      <a:latin typeface="Times New Roman" panose="02020603050405020304" pitchFamily="18" charset="0"/>
                      <a:ea typeface="Times New Roman" panose="02020603050405020304" pitchFamily="18" charset="0"/>
                    </a:rPr>
                    <a:t> </a:t>
                  </a:r>
                  <a:r>
                    <a:rPr lang="en-US" dirty="0" err="1" smtClean="0">
                      <a:ln>
                        <a:noFill/>
                      </a:ln>
                      <a:solidFill>
                        <a:srgbClr val="000000"/>
                      </a:solidFill>
                      <a:effectLst/>
                      <a:latin typeface="Times New Roman" panose="02020603050405020304" pitchFamily="18" charset="0"/>
                      <a:ea typeface="Times New Roman" panose="02020603050405020304" pitchFamily="18" charset="0"/>
                    </a:rPr>
                    <a:t>bản</a:t>
                  </a:r>
                  <a:r>
                    <a:rPr lang="en-US" dirty="0" smtClean="0">
                      <a:ln>
                        <a:noFill/>
                      </a:ln>
                      <a:solidFill>
                        <a:srgbClr val="000000"/>
                      </a:solidFill>
                      <a:effectLst/>
                      <a:latin typeface="Times New Roman" panose="02020603050405020304" pitchFamily="18" charset="0"/>
                      <a:ea typeface="Times New Roman" panose="02020603050405020304" pitchFamily="18" charset="0"/>
                    </a:rPr>
                    <a:t> </a:t>
                  </a:r>
                  <a:r>
                    <a:rPr lang="en-US" dirty="0" err="1" smtClean="0">
                      <a:ln>
                        <a:noFill/>
                      </a:ln>
                      <a:solidFill>
                        <a:srgbClr val="000000"/>
                      </a:solidFill>
                      <a:effectLst/>
                      <a:latin typeface="Times New Roman" panose="02020603050405020304" pitchFamily="18" charset="0"/>
                      <a:ea typeface="Times New Roman" panose="02020603050405020304" pitchFamily="18" charset="0"/>
                    </a:rPr>
                    <a:t>thô</a:t>
                  </a:r>
                  <a:endParaRPr lang="en-US" dirty="0">
                    <a:effectLst/>
                    <a:latin typeface="Times New Roman" panose="02020603050405020304" pitchFamily="18" charset="0"/>
                    <a:ea typeface="Times New Roman" panose="02020603050405020304" pitchFamily="18" charset="0"/>
                  </a:endParaRPr>
                </a:p>
              </p:txBody>
            </p:sp>
            <p:sp>
              <p:nvSpPr>
                <p:cNvPr id="13" name="Rectangle 12"/>
                <p:cNvSpPr/>
                <p:nvPr/>
              </p:nvSpPr>
              <p:spPr>
                <a:xfrm>
                  <a:off x="2078182" y="201881"/>
                  <a:ext cx="1137285" cy="7226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0" algn="ctr">
                    <a:lnSpc>
                      <a:spcPct val="120000"/>
                    </a:lnSpc>
                    <a:spcBef>
                      <a:spcPts val="600"/>
                    </a:spcBef>
                    <a:spcAft>
                      <a:spcPts val="0"/>
                    </a:spcAft>
                  </a:pPr>
                  <a:r>
                    <a:rPr lang="en-US">
                      <a:ln>
                        <a:noFill/>
                      </a:ln>
                      <a:solidFill>
                        <a:srgbClr val="000000"/>
                      </a:solidFill>
                      <a:effectLst/>
                      <a:latin typeface="Times New Roman" panose="02020603050405020304" pitchFamily="18" charset="0"/>
                      <a:ea typeface="Times New Roman" panose="02020603050405020304" pitchFamily="18" charset="0"/>
                    </a:rPr>
                    <a:t>Xóa code HTML</a:t>
                  </a:r>
                  <a:endParaRPr lang="en-US">
                    <a:effectLst/>
                    <a:latin typeface="Times New Roman" panose="02020603050405020304" pitchFamily="18" charset="0"/>
                    <a:ea typeface="Times New Roman" panose="02020603050405020304" pitchFamily="18" charset="0"/>
                  </a:endParaRPr>
                </a:p>
              </p:txBody>
            </p:sp>
            <p:sp>
              <p:nvSpPr>
                <p:cNvPr id="14" name="Rectangle 13"/>
                <p:cNvSpPr/>
                <p:nvPr/>
              </p:nvSpPr>
              <p:spPr>
                <a:xfrm>
                  <a:off x="2078091" y="2600485"/>
                  <a:ext cx="1137285" cy="8129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0" algn="ctr">
                    <a:lnSpc>
                      <a:spcPct val="120000"/>
                    </a:lnSpc>
                    <a:spcBef>
                      <a:spcPts val="600"/>
                    </a:spcBef>
                    <a:spcAft>
                      <a:spcPts val="0"/>
                    </a:spcAft>
                  </a:pPr>
                  <a:r>
                    <a:rPr lang="en-US">
                      <a:ln>
                        <a:noFill/>
                      </a:ln>
                      <a:solidFill>
                        <a:srgbClr val="000000"/>
                      </a:solidFill>
                      <a:effectLst/>
                      <a:latin typeface="Times New Roman" panose="02020603050405020304" pitchFamily="18" charset="0"/>
                      <a:ea typeface="Times New Roman" panose="02020603050405020304" pitchFamily="18" charset="0"/>
                    </a:rPr>
                    <a:t>Loại bỏ từ dừng</a:t>
                  </a:r>
                  <a:endParaRPr lang="en-US">
                    <a:effectLst/>
                    <a:latin typeface="Times New Roman" panose="02020603050405020304" pitchFamily="18" charset="0"/>
                    <a:ea typeface="Times New Roman" panose="02020603050405020304" pitchFamily="18" charset="0"/>
                  </a:endParaRPr>
                </a:p>
              </p:txBody>
            </p:sp>
            <p:sp>
              <p:nvSpPr>
                <p:cNvPr id="15" name="Rectangle 14"/>
                <p:cNvSpPr/>
                <p:nvPr/>
              </p:nvSpPr>
              <p:spPr>
                <a:xfrm>
                  <a:off x="106878" y="2588389"/>
                  <a:ext cx="1137285" cy="8253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0" algn="ctr">
                    <a:lnSpc>
                      <a:spcPct val="120000"/>
                    </a:lnSpc>
                    <a:spcBef>
                      <a:spcPts val="600"/>
                    </a:spcBef>
                    <a:spcAft>
                      <a:spcPts val="0"/>
                    </a:spcAft>
                  </a:pPr>
                  <a:r>
                    <a:rPr lang="en-US" dirty="0" err="1">
                      <a:ln>
                        <a:noFill/>
                      </a:ln>
                      <a:solidFill>
                        <a:srgbClr val="000000"/>
                      </a:solidFill>
                      <a:effectLst/>
                      <a:latin typeface="Times New Roman" panose="02020603050405020304" pitchFamily="18" charset="0"/>
                      <a:ea typeface="Times New Roman" panose="02020603050405020304" pitchFamily="18" charset="0"/>
                    </a:rPr>
                    <a:t>Tách</a:t>
                  </a:r>
                  <a:r>
                    <a:rPr lang="en-US" dirty="0">
                      <a:ln>
                        <a:noFill/>
                      </a:ln>
                      <a:solidFill>
                        <a:srgbClr val="000000"/>
                      </a:solidFill>
                      <a:effectLst/>
                      <a:latin typeface="Times New Roman" panose="02020603050405020304" pitchFamily="18" charset="0"/>
                      <a:ea typeface="Times New Roman" panose="02020603050405020304" pitchFamily="18" charset="0"/>
                    </a:rPr>
                    <a:t> </a:t>
                  </a:r>
                  <a:r>
                    <a:rPr lang="en-US" dirty="0" err="1">
                      <a:ln>
                        <a:noFill/>
                      </a:ln>
                      <a:solidFill>
                        <a:srgbClr val="000000"/>
                      </a:solidFill>
                      <a:effectLst/>
                      <a:latin typeface="Times New Roman" panose="02020603050405020304" pitchFamily="18" charset="0"/>
                      <a:ea typeface="Times New Roman" panose="02020603050405020304" pitchFamily="18" charset="0"/>
                    </a:rPr>
                    <a:t>từ</a:t>
                  </a:r>
                  <a:r>
                    <a:rPr lang="en-US" dirty="0">
                      <a:ln>
                        <a:noFill/>
                      </a:ln>
                      <a:solidFill>
                        <a:srgbClr val="000000"/>
                      </a:solidFill>
                      <a:effectLst/>
                      <a:latin typeface="Times New Roman" panose="02020603050405020304" pitchFamily="18" charset="0"/>
                      <a:ea typeface="Times New Roman" panose="02020603050405020304" pitchFamily="18" charset="0"/>
                    </a:rPr>
                    <a:t> </a:t>
                  </a:r>
                  <a:r>
                    <a:rPr lang="en-US" dirty="0" err="1">
                      <a:ln>
                        <a:noFill/>
                      </a:ln>
                      <a:solidFill>
                        <a:srgbClr val="000000"/>
                      </a:solidFill>
                      <a:effectLst/>
                      <a:latin typeface="Times New Roman" panose="02020603050405020304" pitchFamily="18" charset="0"/>
                      <a:ea typeface="Times New Roman" panose="02020603050405020304" pitchFamily="18" charset="0"/>
                    </a:rPr>
                    <a:t>và</a:t>
                  </a:r>
                  <a:r>
                    <a:rPr lang="en-US" dirty="0">
                      <a:ln>
                        <a:noFill/>
                      </a:ln>
                      <a:solidFill>
                        <a:srgbClr val="000000"/>
                      </a:solidFill>
                      <a:effectLst/>
                      <a:latin typeface="Times New Roman" panose="02020603050405020304" pitchFamily="18" charset="0"/>
                      <a:ea typeface="Times New Roman" panose="02020603050405020304" pitchFamily="18" charset="0"/>
                    </a:rPr>
                    <a:t> </a:t>
                  </a:r>
                  <a:r>
                    <a:rPr lang="en-US" dirty="0" err="1">
                      <a:ln>
                        <a:noFill/>
                      </a:ln>
                      <a:solidFill>
                        <a:srgbClr val="000000"/>
                      </a:solidFill>
                      <a:effectLst/>
                      <a:latin typeface="Times New Roman" panose="02020603050405020304" pitchFamily="18" charset="0"/>
                      <a:ea typeface="Times New Roman" panose="02020603050405020304" pitchFamily="18" charset="0"/>
                    </a:rPr>
                    <a:t>đưa</a:t>
                  </a:r>
                  <a:r>
                    <a:rPr lang="en-US" dirty="0">
                      <a:ln>
                        <a:noFill/>
                      </a:ln>
                      <a:solidFill>
                        <a:srgbClr val="000000"/>
                      </a:solidFill>
                      <a:effectLst/>
                      <a:latin typeface="Times New Roman" panose="02020603050405020304" pitchFamily="18" charset="0"/>
                      <a:ea typeface="Times New Roman" panose="02020603050405020304" pitchFamily="18" charset="0"/>
                    </a:rPr>
                    <a:t> </a:t>
                  </a:r>
                  <a:r>
                    <a:rPr lang="en-US" dirty="0" err="1">
                      <a:ln>
                        <a:noFill/>
                      </a:ln>
                      <a:solidFill>
                        <a:srgbClr val="000000"/>
                      </a:solidFill>
                      <a:effectLst/>
                      <a:latin typeface="Times New Roman" panose="02020603050405020304" pitchFamily="18" charset="0"/>
                      <a:ea typeface="Times New Roman" panose="02020603050405020304" pitchFamily="18" charset="0"/>
                    </a:rPr>
                    <a:t>về</a:t>
                  </a:r>
                  <a:r>
                    <a:rPr lang="en-US" dirty="0">
                      <a:ln>
                        <a:noFill/>
                      </a:ln>
                      <a:solidFill>
                        <a:srgbClr val="000000"/>
                      </a:solidFill>
                      <a:effectLst/>
                      <a:latin typeface="Times New Roman" panose="02020603050405020304" pitchFamily="18" charset="0"/>
                      <a:ea typeface="Times New Roman" panose="02020603050405020304" pitchFamily="18" charset="0"/>
                    </a:rPr>
                    <a:t> </a:t>
                  </a:r>
                  <a:r>
                    <a:rPr lang="en-US" dirty="0" err="1">
                      <a:ln>
                        <a:noFill/>
                      </a:ln>
                      <a:solidFill>
                        <a:srgbClr val="000000"/>
                      </a:solidFill>
                      <a:effectLst/>
                      <a:latin typeface="Times New Roman" panose="02020603050405020304" pitchFamily="18" charset="0"/>
                      <a:ea typeface="Times New Roman" panose="02020603050405020304" pitchFamily="18" charset="0"/>
                    </a:rPr>
                    <a:t>văn</a:t>
                  </a:r>
                  <a:r>
                    <a:rPr lang="en-US" dirty="0">
                      <a:ln>
                        <a:noFill/>
                      </a:ln>
                      <a:solidFill>
                        <a:srgbClr val="000000"/>
                      </a:solidFill>
                      <a:effectLst/>
                      <a:latin typeface="Times New Roman" panose="02020603050405020304" pitchFamily="18" charset="0"/>
                      <a:ea typeface="Times New Roman" panose="02020603050405020304" pitchFamily="18" charset="0"/>
                    </a:rPr>
                    <a:t> </a:t>
                  </a:r>
                  <a:r>
                    <a:rPr lang="en-US" dirty="0" err="1">
                      <a:ln>
                        <a:noFill/>
                      </a:ln>
                      <a:solidFill>
                        <a:srgbClr val="000000"/>
                      </a:solidFill>
                      <a:effectLst/>
                      <a:latin typeface="Times New Roman" panose="02020603050405020304" pitchFamily="18" charset="0"/>
                      <a:ea typeface="Times New Roman" panose="02020603050405020304" pitchFamily="18" charset="0"/>
                    </a:rPr>
                    <a:t>bản</a:t>
                  </a:r>
                  <a:r>
                    <a:rPr lang="en-US" dirty="0">
                      <a:ln>
                        <a:noFill/>
                      </a:ln>
                      <a:solidFill>
                        <a:srgbClr val="000000"/>
                      </a:solidFill>
                      <a:effectLst/>
                      <a:latin typeface="Times New Roman" panose="02020603050405020304" pitchFamily="18" charset="0"/>
                      <a:ea typeface="Times New Roman" panose="02020603050405020304" pitchFamily="18" charset="0"/>
                    </a:rPr>
                    <a:t> </a:t>
                  </a:r>
                  <a:r>
                    <a:rPr lang="en-US" dirty="0" err="1">
                      <a:ln>
                        <a:noFill/>
                      </a:ln>
                      <a:solidFill>
                        <a:srgbClr val="000000"/>
                      </a:solidFill>
                      <a:effectLst/>
                      <a:latin typeface="Times New Roman" panose="02020603050405020304" pitchFamily="18" charset="0"/>
                      <a:ea typeface="Times New Roman" panose="02020603050405020304" pitchFamily="18" charset="0"/>
                    </a:rPr>
                    <a:t>thường</a:t>
                  </a:r>
                  <a:endParaRPr lang="en-US" dirty="0">
                    <a:effectLst/>
                    <a:latin typeface="Times New Roman" panose="02020603050405020304" pitchFamily="18" charset="0"/>
                    <a:ea typeface="Times New Roman" panose="02020603050405020304" pitchFamily="18" charset="0"/>
                  </a:endParaRPr>
                </a:p>
              </p:txBody>
            </p:sp>
            <p:sp>
              <p:nvSpPr>
                <p:cNvPr id="16" name="Rectangle 15"/>
                <p:cNvSpPr/>
                <p:nvPr/>
              </p:nvSpPr>
              <p:spPr>
                <a:xfrm>
                  <a:off x="4215741" y="201881"/>
                  <a:ext cx="1137285" cy="7226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0" algn="ctr">
                    <a:lnSpc>
                      <a:spcPct val="120000"/>
                    </a:lnSpc>
                    <a:spcBef>
                      <a:spcPts val="600"/>
                    </a:spcBef>
                    <a:spcAft>
                      <a:spcPts val="0"/>
                    </a:spcAft>
                  </a:pPr>
                  <a:r>
                    <a:rPr lang="en-US">
                      <a:ln>
                        <a:noFill/>
                      </a:ln>
                      <a:solidFill>
                        <a:srgbClr val="000000"/>
                      </a:solidFill>
                      <a:effectLst/>
                      <a:latin typeface="Times New Roman" panose="02020603050405020304" pitchFamily="18" charset="0"/>
                      <a:ea typeface="Times New Roman" panose="02020603050405020304" pitchFamily="18" charset="0"/>
                    </a:rPr>
                    <a:t>Chuẩn hóa dấu từ</a:t>
                  </a:r>
                  <a:endParaRPr lang="en-US">
                    <a:effectLst/>
                    <a:latin typeface="Times New Roman" panose="02020603050405020304" pitchFamily="18" charset="0"/>
                    <a:ea typeface="Times New Roman" panose="02020603050405020304" pitchFamily="18" charset="0"/>
                  </a:endParaRPr>
                </a:p>
              </p:txBody>
            </p:sp>
            <p:sp>
              <p:nvSpPr>
                <p:cNvPr id="17" name="Rectangle 16"/>
                <p:cNvSpPr/>
                <p:nvPr/>
              </p:nvSpPr>
              <p:spPr>
                <a:xfrm>
                  <a:off x="4215741" y="1306457"/>
                  <a:ext cx="1137285" cy="807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0" algn="ctr">
                    <a:lnSpc>
                      <a:spcPct val="120000"/>
                    </a:lnSpc>
                    <a:spcBef>
                      <a:spcPts val="600"/>
                    </a:spcBef>
                    <a:spcAft>
                      <a:spcPts val="0"/>
                    </a:spcAft>
                  </a:pPr>
                  <a:r>
                    <a:rPr lang="en-US">
                      <a:ln>
                        <a:noFill/>
                      </a:ln>
                      <a:solidFill>
                        <a:srgbClr val="000000"/>
                      </a:solidFill>
                      <a:effectLst/>
                      <a:latin typeface="Times New Roman" panose="02020603050405020304" pitchFamily="18" charset="0"/>
                      <a:ea typeface="Times New Roman" panose="02020603050405020304" pitchFamily="18" charset="0"/>
                    </a:rPr>
                    <a:t>Chuẩn hóa dấu câu tiếng Việt</a:t>
                  </a:r>
                  <a:endParaRPr lang="en-US">
                    <a:effectLst/>
                    <a:latin typeface="Times New Roman" panose="02020603050405020304" pitchFamily="18" charset="0"/>
                    <a:ea typeface="Times New Roman" panose="02020603050405020304" pitchFamily="18" charset="0"/>
                  </a:endParaRPr>
                </a:p>
              </p:txBody>
            </p:sp>
            <p:sp>
              <p:nvSpPr>
                <p:cNvPr id="18" name="Rectangle 17"/>
                <p:cNvSpPr/>
                <p:nvPr/>
              </p:nvSpPr>
              <p:spPr>
                <a:xfrm>
                  <a:off x="106878" y="1235194"/>
                  <a:ext cx="1137285" cy="8649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0" algn="ctr">
                    <a:lnSpc>
                      <a:spcPct val="120000"/>
                    </a:lnSpc>
                    <a:spcBef>
                      <a:spcPts val="600"/>
                    </a:spcBef>
                    <a:spcAft>
                      <a:spcPts val="0"/>
                    </a:spcAft>
                  </a:pPr>
                  <a:r>
                    <a:rPr lang="en-US">
                      <a:ln>
                        <a:noFill/>
                      </a:ln>
                      <a:solidFill>
                        <a:srgbClr val="000000"/>
                      </a:solidFill>
                      <a:effectLst/>
                      <a:latin typeface="Times New Roman" panose="02020603050405020304" pitchFamily="18" charset="0"/>
                      <a:ea typeface="Times New Roman" panose="02020603050405020304" pitchFamily="18" charset="0"/>
                    </a:rPr>
                    <a:t>Xóa khoảng trắng, ký tự đặc biệt</a:t>
                  </a:r>
                  <a:endParaRPr lang="en-US">
                    <a:effectLst/>
                    <a:latin typeface="Times New Roman" panose="02020603050405020304" pitchFamily="18" charset="0"/>
                    <a:ea typeface="Times New Roman" panose="02020603050405020304" pitchFamily="18" charset="0"/>
                  </a:endParaRPr>
                </a:p>
              </p:txBody>
            </p:sp>
            <p:sp>
              <p:nvSpPr>
                <p:cNvPr id="19" name="Rectangle 18"/>
                <p:cNvSpPr/>
                <p:nvPr/>
              </p:nvSpPr>
              <p:spPr>
                <a:xfrm>
                  <a:off x="2078182" y="1306456"/>
                  <a:ext cx="1137285" cy="8073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0" algn="ctr">
                    <a:lnSpc>
                      <a:spcPct val="120000"/>
                    </a:lnSpc>
                    <a:spcBef>
                      <a:spcPts val="600"/>
                    </a:spcBef>
                    <a:spcAft>
                      <a:spcPts val="0"/>
                    </a:spcAft>
                  </a:pPr>
                  <a:r>
                    <a:rPr lang="en-US">
                      <a:ln>
                        <a:noFill/>
                      </a:ln>
                      <a:solidFill>
                        <a:srgbClr val="000000"/>
                      </a:solidFill>
                      <a:effectLst/>
                      <a:latin typeface="Times New Roman" panose="02020603050405020304" pitchFamily="18" charset="0"/>
                      <a:ea typeface="Times New Roman" panose="02020603050405020304" pitchFamily="18" charset="0"/>
                    </a:rPr>
                    <a:t>Chuẩn hóa bảng mã Unicode</a:t>
                  </a:r>
                  <a:endParaRPr lang="en-US">
                    <a:effectLst/>
                    <a:latin typeface="Times New Roman" panose="02020603050405020304" pitchFamily="18" charset="0"/>
                    <a:ea typeface="Times New Roman" panose="02020603050405020304" pitchFamily="18" charset="0"/>
                  </a:endParaRPr>
                </a:p>
              </p:txBody>
            </p:sp>
            <p:sp>
              <p:nvSpPr>
                <p:cNvPr id="20" name="Rectangle 19"/>
                <p:cNvSpPr/>
                <p:nvPr/>
              </p:nvSpPr>
              <p:spPr>
                <a:xfrm>
                  <a:off x="4215741" y="2636322"/>
                  <a:ext cx="1137285" cy="7774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0" algn="ctr">
                    <a:lnSpc>
                      <a:spcPct val="120000"/>
                    </a:lnSpc>
                    <a:spcBef>
                      <a:spcPts val="600"/>
                    </a:spcBef>
                    <a:spcAft>
                      <a:spcPts val="0"/>
                    </a:spcAft>
                  </a:pPr>
                  <a:r>
                    <a:rPr lang="en-US">
                      <a:ln>
                        <a:noFill/>
                      </a:ln>
                      <a:solidFill>
                        <a:srgbClr val="000000"/>
                      </a:solidFill>
                      <a:effectLst/>
                      <a:latin typeface="Times New Roman" panose="02020603050405020304" pitchFamily="18" charset="0"/>
                      <a:ea typeface="Times New Roman" panose="02020603050405020304" pitchFamily="18" charset="0"/>
                    </a:rPr>
                    <a:t>Văn bản có cấu trúc</a:t>
                  </a:r>
                  <a:endParaRPr lang="en-US">
                    <a:effectLst/>
                    <a:latin typeface="Times New Roman" panose="02020603050405020304" pitchFamily="18" charset="0"/>
                    <a:ea typeface="Times New Roman" panose="02020603050405020304" pitchFamily="18" charset="0"/>
                  </a:endParaRPr>
                </a:p>
              </p:txBody>
            </p:sp>
            <p:cxnSp>
              <p:nvCxnSpPr>
                <p:cNvPr id="21" name="Straight Arrow Connector 20"/>
                <p:cNvCxnSpPr/>
                <p:nvPr/>
              </p:nvCxnSpPr>
              <p:spPr>
                <a:xfrm>
                  <a:off x="3218213" y="498764"/>
                  <a:ext cx="9998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246909" y="498764"/>
                  <a:ext cx="8403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218213" y="1733798"/>
                  <a:ext cx="99946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1246909" y="1733798"/>
                  <a:ext cx="8403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268" y="2113808"/>
                  <a:ext cx="0" cy="4894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230089" y="2956956"/>
                  <a:ext cx="99885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246909" y="2956956"/>
                  <a:ext cx="8399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 name="Straight Arrow Connector 10"/>
              <p:cNvCxnSpPr/>
              <p:nvPr/>
            </p:nvCxnSpPr>
            <p:spPr>
              <a:xfrm>
                <a:off x="4678878" y="724395"/>
                <a:ext cx="0" cy="3818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a:xfrm>
              <a:off x="0" y="0"/>
              <a:ext cx="5581403" cy="36932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sz="2800"/>
            </a:p>
          </p:txBody>
        </p:sp>
      </p:grpSp>
    </p:spTree>
    <p:extLst>
      <p:ext uri="{BB962C8B-B14F-4D97-AF65-F5344CB8AC3E}">
        <p14:creationId xmlns:p14="http://schemas.microsoft.com/office/powerpoint/2010/main" val="116150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25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par>
                                <p:cTn id="18" presetID="22" presetClass="entr" presetSubtype="1"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wipe(up)">
                                      <p:cBhvr>
                                        <p:cTn id="25" dur="250"/>
                                        <p:tgtEl>
                                          <p:spTgt spid="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wipe(up)">
                                      <p:cBhvr>
                                        <p:cTn id="30" dur="250"/>
                                        <p:tgtEl>
                                          <p:spTgt spid="3">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wipe(up)">
                                      <p:cBhvr>
                                        <p:cTn id="35" dur="250"/>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wipe(up)">
                                      <p:cBhvr>
                                        <p:cTn id="40" dur="25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wipe(up)">
                                      <p:cBhvr>
                                        <p:cTn id="45" dur="250"/>
                                        <p:tgtEl>
                                          <p:spTgt spid="3">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animEffect transition="in" filter="wipe(up)">
                                      <p:cBhvr>
                                        <p:cTn id="50" dur="250"/>
                                        <p:tgtEl>
                                          <p:spTgt spid="3">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wipe(up)">
                                      <p:cBhvr>
                                        <p:cTn id="55" dur="25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3" grpId="0" uiExpand="1" build="p"/>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8545"/>
            <a:ext cx="10515600" cy="1339023"/>
          </a:xfrm>
        </p:spPr>
        <p:txBody>
          <a:bodyPr>
            <a:normAutofit/>
          </a:bodyPr>
          <a:lstStyle/>
          <a:p>
            <a:r>
              <a:rPr lang="en-US" sz="4000" dirty="0" smtClean="0"/>
              <a:t>3. </a:t>
            </a:r>
            <a:r>
              <a:rPr lang="en-US" sz="4000" dirty="0" err="1" smtClean="0"/>
              <a:t>Quy</a:t>
            </a:r>
            <a:r>
              <a:rPr lang="en-US" sz="4000" dirty="0" smtClean="0"/>
              <a:t> </a:t>
            </a:r>
            <a:r>
              <a:rPr lang="en-US" sz="4000" dirty="0" err="1"/>
              <a:t>trình</a:t>
            </a:r>
            <a:r>
              <a:rPr lang="en-US" sz="4000" dirty="0"/>
              <a:t> </a:t>
            </a:r>
            <a:r>
              <a:rPr lang="en-US" sz="4000" dirty="0" err="1"/>
              <a:t>thực</a:t>
            </a:r>
            <a:r>
              <a:rPr lang="en-US" sz="4000" dirty="0"/>
              <a:t> </a:t>
            </a:r>
            <a:r>
              <a:rPr lang="en-US" sz="4000" dirty="0" err="1"/>
              <a:t>hiện</a:t>
            </a:r>
            <a:r>
              <a:rPr lang="en-US" sz="4000" dirty="0"/>
              <a:t> </a:t>
            </a:r>
            <a:r>
              <a:rPr lang="en-US" sz="4000" dirty="0" err="1"/>
              <a:t>bài</a:t>
            </a:r>
            <a:r>
              <a:rPr lang="en-US" sz="4000" dirty="0"/>
              <a:t> </a:t>
            </a:r>
            <a:r>
              <a:rPr lang="en-US" sz="4000" dirty="0" err="1" smtClean="0"/>
              <a:t>toán</a:t>
            </a:r>
            <a:endParaRPr lang="en-US" dirty="0"/>
          </a:p>
        </p:txBody>
      </p:sp>
      <p:sp>
        <p:nvSpPr>
          <p:cNvPr id="26" name="TextBox 25"/>
          <p:cNvSpPr txBox="1"/>
          <p:nvPr/>
        </p:nvSpPr>
        <p:spPr>
          <a:xfrm>
            <a:off x="838200" y="1215958"/>
            <a:ext cx="5022273" cy="523220"/>
          </a:xfrm>
          <a:prstGeom prst="rect">
            <a:avLst/>
          </a:prstGeom>
          <a:noFill/>
        </p:spPr>
        <p:txBody>
          <a:bodyPr wrap="square" rtlCol="0">
            <a:spAutoFit/>
          </a:bodyPr>
          <a:lstStyle/>
          <a:p>
            <a:r>
              <a:rPr lang="en-US" sz="2800" dirty="0" err="1" smtClean="0">
                <a:solidFill>
                  <a:srgbClr val="FF0000"/>
                </a:solidFill>
                <a:latin typeface="Readex Pro" panose="020B0604020202020204" charset="-78"/>
                <a:cs typeface="Readex Pro" panose="020B0604020202020204" charset="-78"/>
              </a:rPr>
              <a:t>Bước</a:t>
            </a:r>
            <a:r>
              <a:rPr lang="en-US" sz="2800" dirty="0" smtClean="0">
                <a:solidFill>
                  <a:srgbClr val="FF0000"/>
                </a:solidFill>
                <a:latin typeface="Readex Pro" panose="020B0604020202020204" charset="-78"/>
                <a:cs typeface="Readex Pro" panose="020B0604020202020204" charset="-78"/>
              </a:rPr>
              <a:t> </a:t>
            </a:r>
            <a:r>
              <a:rPr lang="en-US" sz="2800" dirty="0">
                <a:solidFill>
                  <a:srgbClr val="FF0000"/>
                </a:solidFill>
                <a:latin typeface="Readex Pro" panose="020B0604020202020204" charset="-78"/>
                <a:cs typeface="Readex Pro" panose="020B0604020202020204" charset="-78"/>
              </a:rPr>
              <a:t>3</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Trích</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xuất</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đặc</a:t>
            </a:r>
            <a:r>
              <a:rPr lang="en-US" sz="2800" dirty="0" smtClean="0">
                <a:solidFill>
                  <a:srgbClr val="FF0000"/>
                </a:solidFill>
                <a:latin typeface="Readex Pro" panose="020B0604020202020204" charset="-78"/>
                <a:cs typeface="Readex Pro" panose="020B0604020202020204" charset="-78"/>
              </a:rPr>
              <a:t> </a:t>
            </a:r>
            <a:r>
              <a:rPr lang="en-US" sz="2800" dirty="0" err="1" smtClean="0">
                <a:solidFill>
                  <a:srgbClr val="FF0000"/>
                </a:solidFill>
                <a:latin typeface="Readex Pro" panose="020B0604020202020204" charset="-78"/>
                <a:cs typeface="Readex Pro" panose="020B0604020202020204" charset="-78"/>
              </a:rPr>
              <a:t>trưng</a:t>
            </a:r>
            <a:endParaRPr lang="en-US" sz="2800" dirty="0">
              <a:solidFill>
                <a:srgbClr val="FF0000"/>
              </a:solidFill>
              <a:latin typeface="Readex Pro" panose="020B0604020202020204" charset="-78"/>
              <a:cs typeface="Readex Pro" panose="020B0604020202020204" charset="-78"/>
            </a:endParaRPr>
          </a:p>
        </p:txBody>
      </p:sp>
      <p:sp>
        <p:nvSpPr>
          <p:cNvPr id="3" name="Content Placeholder 2"/>
          <p:cNvSpPr>
            <a:spLocks noGrp="1"/>
          </p:cNvSpPr>
          <p:nvPr>
            <p:ph idx="1"/>
          </p:nvPr>
        </p:nvSpPr>
        <p:spPr>
          <a:xfrm>
            <a:off x="838200" y="1898937"/>
            <a:ext cx="10515600" cy="4351338"/>
          </a:xfrm>
        </p:spPr>
        <p:txBody>
          <a:bodyPr/>
          <a:lstStyle/>
          <a:p>
            <a:pPr marL="342900" indent="-342900">
              <a:buFontTx/>
              <a:buChar char="-"/>
            </a:pPr>
            <a:r>
              <a:rPr lang="en-US" dirty="0" err="1" smtClean="0"/>
              <a:t>Là</a:t>
            </a:r>
            <a:r>
              <a:rPr lang="en-US" dirty="0" smtClean="0"/>
              <a:t> </a:t>
            </a:r>
            <a:r>
              <a:rPr lang="en-US" dirty="0" err="1" smtClean="0"/>
              <a:t>bước</a:t>
            </a:r>
            <a:r>
              <a:rPr lang="en-US" dirty="0" smtClean="0"/>
              <a:t> </a:t>
            </a:r>
            <a:r>
              <a:rPr lang="en-US" dirty="0" err="1" smtClean="0"/>
              <a:t>quan</a:t>
            </a:r>
            <a:r>
              <a:rPr lang="en-US" dirty="0" smtClean="0"/>
              <a:t> </a:t>
            </a:r>
            <a:r>
              <a:rPr lang="en-US" dirty="0" err="1" smtClean="0"/>
              <a:t>trọng</a:t>
            </a:r>
            <a:r>
              <a:rPr lang="en-US" dirty="0" smtClean="0"/>
              <a:t> </a:t>
            </a:r>
            <a:r>
              <a:rPr lang="en-US" dirty="0" err="1" smtClean="0"/>
              <a:t>trong</a:t>
            </a:r>
            <a:r>
              <a:rPr lang="en-US" dirty="0" smtClean="0"/>
              <a:t> </a:t>
            </a:r>
            <a:r>
              <a:rPr lang="en-US" dirty="0" err="1" smtClean="0"/>
              <a:t>xử</a:t>
            </a:r>
            <a:r>
              <a:rPr lang="en-US" dirty="0" smtClean="0"/>
              <a:t> </a:t>
            </a:r>
            <a:r>
              <a:rPr lang="en-US" dirty="0" err="1" smtClean="0"/>
              <a:t>lý</a:t>
            </a:r>
            <a:r>
              <a:rPr lang="en-US" dirty="0" smtClean="0"/>
              <a:t> </a:t>
            </a:r>
            <a:r>
              <a:rPr lang="en-US" dirty="0" err="1" smtClean="0"/>
              <a:t>ngôn</a:t>
            </a:r>
            <a:r>
              <a:rPr lang="en-US" dirty="0" smtClean="0"/>
              <a:t> </a:t>
            </a:r>
            <a:r>
              <a:rPr lang="en-US" dirty="0" err="1" smtClean="0"/>
              <a:t>ngữ</a:t>
            </a:r>
            <a:r>
              <a:rPr lang="en-US" dirty="0" smtClean="0"/>
              <a:t> </a:t>
            </a:r>
            <a:r>
              <a:rPr lang="en-US" dirty="0" err="1" smtClean="0"/>
              <a:t>tự</a:t>
            </a:r>
            <a:r>
              <a:rPr lang="en-US" dirty="0" smtClean="0"/>
              <a:t> </a:t>
            </a:r>
            <a:r>
              <a:rPr lang="en-US" dirty="0" err="1" smtClean="0"/>
              <a:t>nhiên</a:t>
            </a:r>
            <a:r>
              <a:rPr lang="en-US" dirty="0" smtClean="0"/>
              <a:t>, </a:t>
            </a:r>
            <a:r>
              <a:rPr lang="en-US" dirty="0" err="1" smtClean="0"/>
              <a:t>nơi</a:t>
            </a:r>
            <a:r>
              <a:rPr lang="en-US" dirty="0" smtClean="0"/>
              <a:t> </a:t>
            </a:r>
            <a:r>
              <a:rPr lang="en-US" dirty="0" err="1" smtClean="0"/>
              <a:t>các</a:t>
            </a:r>
            <a:r>
              <a:rPr lang="en-US" dirty="0" smtClean="0"/>
              <a:t> </a:t>
            </a:r>
            <a:r>
              <a:rPr lang="en-US" dirty="0" err="1" smtClean="0"/>
              <a:t>đặc</a:t>
            </a:r>
            <a:r>
              <a:rPr lang="en-US" dirty="0" smtClean="0"/>
              <a:t> </a:t>
            </a:r>
            <a:r>
              <a:rPr lang="en-US" dirty="0" err="1" smtClean="0"/>
              <a:t>trưng</a:t>
            </a:r>
            <a:r>
              <a:rPr lang="en-US" dirty="0" smtClean="0"/>
              <a:t> </a:t>
            </a:r>
            <a:r>
              <a:rPr lang="en-US" dirty="0" err="1" smtClean="0"/>
              <a:t>của</a:t>
            </a:r>
            <a:r>
              <a:rPr lang="en-US" dirty="0" smtClean="0"/>
              <a:t> </a:t>
            </a:r>
            <a:r>
              <a:rPr lang="en-US" dirty="0" err="1" smtClean="0"/>
              <a:t>văn</a:t>
            </a:r>
            <a:r>
              <a:rPr lang="en-US" dirty="0" smtClean="0"/>
              <a:t> </a:t>
            </a:r>
            <a:r>
              <a:rPr lang="en-US" dirty="0" err="1" smtClean="0"/>
              <a:t>bản</a:t>
            </a:r>
            <a:r>
              <a:rPr lang="en-US" dirty="0" smtClean="0"/>
              <a:t> </a:t>
            </a:r>
            <a:r>
              <a:rPr lang="en-US" dirty="0" err="1" smtClean="0"/>
              <a:t>được</a:t>
            </a:r>
            <a:r>
              <a:rPr lang="en-US" dirty="0" smtClean="0"/>
              <a:t> </a:t>
            </a:r>
            <a:r>
              <a:rPr lang="en-US" dirty="0" err="1" smtClean="0"/>
              <a:t>chuyển</a:t>
            </a:r>
            <a:r>
              <a:rPr lang="en-US" dirty="0" smtClean="0"/>
              <a:t> </a:t>
            </a:r>
            <a:r>
              <a:rPr lang="en-US" dirty="0" err="1" smtClean="0"/>
              <a:t>thành</a:t>
            </a:r>
            <a:r>
              <a:rPr lang="en-US" dirty="0" smtClean="0"/>
              <a:t> </a:t>
            </a:r>
            <a:r>
              <a:rPr lang="en-US" dirty="0" err="1" smtClean="0"/>
              <a:t>dạng</a:t>
            </a:r>
            <a:r>
              <a:rPr lang="en-US" dirty="0" smtClean="0"/>
              <a:t> </a:t>
            </a:r>
            <a:r>
              <a:rPr lang="en-US" dirty="0" err="1" smtClean="0"/>
              <a:t>số</a:t>
            </a:r>
            <a:r>
              <a:rPr lang="en-US" dirty="0" smtClean="0"/>
              <a:t> (vector) </a:t>
            </a:r>
            <a:r>
              <a:rPr lang="en-US" dirty="0" err="1" smtClean="0"/>
              <a:t>để</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cho</a:t>
            </a:r>
            <a:r>
              <a:rPr lang="en-US" dirty="0" smtClean="0"/>
              <a:t> </a:t>
            </a:r>
            <a:r>
              <a:rPr lang="en-US" dirty="0" err="1" smtClean="0"/>
              <a:t>các</a:t>
            </a:r>
            <a:r>
              <a:rPr lang="en-US" dirty="0" smtClean="0"/>
              <a:t> </a:t>
            </a:r>
            <a:r>
              <a:rPr lang="en-US" dirty="0" err="1" smtClean="0"/>
              <a:t>mô</a:t>
            </a:r>
            <a:r>
              <a:rPr lang="en-US" dirty="0" smtClean="0"/>
              <a:t> </a:t>
            </a:r>
            <a:r>
              <a:rPr lang="en-US" dirty="0" err="1" smtClean="0"/>
              <a:t>hình</a:t>
            </a:r>
            <a:r>
              <a:rPr lang="en-US" dirty="0" smtClean="0"/>
              <a:t> </a:t>
            </a:r>
            <a:r>
              <a:rPr lang="en-US" dirty="0" err="1" smtClean="0"/>
              <a:t>học</a:t>
            </a:r>
            <a:r>
              <a:rPr lang="en-US" dirty="0" smtClean="0"/>
              <a:t> </a:t>
            </a:r>
            <a:r>
              <a:rPr lang="en-US" dirty="0" err="1" smtClean="0"/>
              <a:t>máy</a:t>
            </a:r>
            <a:r>
              <a:rPr lang="en-US" dirty="0" smtClean="0"/>
              <a:t>.</a:t>
            </a:r>
          </a:p>
          <a:p>
            <a:pPr marL="342900" indent="-342900">
              <a:buFontTx/>
              <a:buChar char="-"/>
            </a:pPr>
            <a:r>
              <a:rPr lang="en-US" dirty="0" err="1" smtClean="0"/>
              <a:t>Các</a:t>
            </a:r>
            <a:r>
              <a:rPr lang="en-US" dirty="0" smtClean="0"/>
              <a:t> </a:t>
            </a:r>
            <a:r>
              <a:rPr lang="en-US" dirty="0" err="1" smtClean="0"/>
              <a:t>kỹ</a:t>
            </a:r>
            <a:r>
              <a:rPr lang="en-US" dirty="0" smtClean="0"/>
              <a:t> </a:t>
            </a:r>
            <a:r>
              <a:rPr lang="en-US" dirty="0" err="1" smtClean="0"/>
              <a:t>thuật</a:t>
            </a:r>
            <a:r>
              <a:rPr lang="en-US" dirty="0" smtClean="0"/>
              <a:t> </a:t>
            </a:r>
            <a:r>
              <a:rPr lang="en-US" dirty="0" err="1" smtClean="0"/>
              <a:t>trích</a:t>
            </a:r>
            <a:r>
              <a:rPr lang="en-US" dirty="0" smtClean="0"/>
              <a:t> </a:t>
            </a:r>
            <a:r>
              <a:rPr lang="en-US" dirty="0" err="1" smtClean="0"/>
              <a:t>xuất</a:t>
            </a:r>
            <a:r>
              <a:rPr lang="en-US" dirty="0" smtClean="0"/>
              <a:t> </a:t>
            </a:r>
            <a:r>
              <a:rPr lang="en-US" dirty="0" err="1" smtClean="0"/>
              <a:t>đặc</a:t>
            </a:r>
            <a:r>
              <a:rPr lang="en-US" dirty="0" smtClean="0"/>
              <a:t> </a:t>
            </a:r>
            <a:r>
              <a:rPr lang="en-US" dirty="0" err="1" smtClean="0"/>
              <a:t>trưng</a:t>
            </a:r>
            <a:r>
              <a:rPr lang="en-US" dirty="0" smtClean="0"/>
              <a:t>: TF-IDF, Bag of Words , N-grams, Word2Vec, </a:t>
            </a:r>
            <a:r>
              <a:rPr lang="en-US" dirty="0" err="1" smtClean="0"/>
              <a:t>FastText</a:t>
            </a:r>
            <a:r>
              <a:rPr lang="en-US" dirty="0" smtClean="0"/>
              <a:t>, …</a:t>
            </a:r>
          </a:p>
          <a:p>
            <a:pPr marL="342900" indent="-342900">
              <a:buFontTx/>
              <a:buChar char="-"/>
            </a:pPr>
            <a:r>
              <a:rPr lang="en-US" dirty="0" err="1" smtClean="0"/>
              <a:t>Đề</a:t>
            </a:r>
            <a:r>
              <a:rPr lang="en-US" dirty="0" smtClean="0"/>
              <a:t> </a:t>
            </a:r>
            <a:r>
              <a:rPr lang="en-US" dirty="0" err="1" smtClean="0"/>
              <a:t>tài</a:t>
            </a:r>
            <a:r>
              <a:rPr lang="en-US" dirty="0" smtClean="0"/>
              <a:t> </a:t>
            </a:r>
            <a:r>
              <a:rPr lang="en-US" dirty="0" err="1" smtClean="0"/>
              <a:t>lựa</a:t>
            </a:r>
            <a:r>
              <a:rPr lang="en-US" dirty="0" smtClean="0"/>
              <a:t> </a:t>
            </a:r>
            <a:r>
              <a:rPr lang="en-US" dirty="0" err="1" smtClean="0"/>
              <a:t>chọn</a:t>
            </a:r>
            <a:r>
              <a:rPr lang="en-US" dirty="0" smtClean="0"/>
              <a:t> </a:t>
            </a:r>
            <a:r>
              <a:rPr lang="en-US" dirty="0" err="1" smtClean="0"/>
              <a:t>kỹ</a:t>
            </a:r>
            <a:r>
              <a:rPr lang="en-US" dirty="0" smtClean="0"/>
              <a:t> </a:t>
            </a:r>
            <a:r>
              <a:rPr lang="en-US" dirty="0" err="1" smtClean="0"/>
              <a:t>thuật</a:t>
            </a:r>
            <a:r>
              <a:rPr lang="en-US" dirty="0" smtClean="0"/>
              <a:t> TF-IDF </a:t>
            </a:r>
            <a:r>
              <a:rPr lang="en-US" dirty="0" err="1" smtClean="0"/>
              <a:t>đề</a:t>
            </a:r>
            <a:r>
              <a:rPr lang="en-US" dirty="0" smtClean="0"/>
              <a:t> </a:t>
            </a:r>
            <a:r>
              <a:rPr lang="en-US" dirty="0" err="1" smtClean="0"/>
              <a:t>tiến</a:t>
            </a:r>
            <a:r>
              <a:rPr lang="en-US" dirty="0" smtClean="0"/>
              <a:t> </a:t>
            </a:r>
            <a:r>
              <a:rPr lang="en-US" dirty="0" err="1" smtClean="0"/>
              <a:t>hành</a:t>
            </a:r>
            <a:r>
              <a:rPr lang="en-US" dirty="0" smtClean="0"/>
              <a:t> </a:t>
            </a:r>
            <a:r>
              <a:rPr lang="en-US" dirty="0" err="1" smtClean="0"/>
              <a:t>biểu</a:t>
            </a:r>
            <a:r>
              <a:rPr lang="en-US" dirty="0" smtClean="0"/>
              <a:t> </a:t>
            </a:r>
            <a:r>
              <a:rPr lang="en-US" dirty="0" err="1" smtClean="0"/>
              <a:t>diễn</a:t>
            </a:r>
            <a:r>
              <a:rPr lang="en-US" dirty="0" smtClean="0"/>
              <a:t> </a:t>
            </a:r>
            <a:r>
              <a:rPr lang="en-US" dirty="0" err="1" smtClean="0"/>
              <a:t>văn</a:t>
            </a:r>
            <a:r>
              <a:rPr lang="en-US" dirty="0" smtClean="0"/>
              <a:t> </a:t>
            </a:r>
            <a:r>
              <a:rPr lang="en-US" dirty="0" err="1" smtClean="0"/>
              <a:t>bản</a:t>
            </a:r>
            <a:r>
              <a:rPr lang="en-US" dirty="0" smtClean="0"/>
              <a:t> sang </a:t>
            </a:r>
            <a:r>
              <a:rPr lang="en-US" dirty="0" err="1" smtClean="0"/>
              <a:t>dạng</a:t>
            </a:r>
            <a:r>
              <a:rPr lang="en-US" dirty="0" smtClean="0"/>
              <a:t> vector </a:t>
            </a:r>
            <a:r>
              <a:rPr lang="en-US" dirty="0" err="1" smtClean="0"/>
              <a:t>đặc</a:t>
            </a:r>
            <a:r>
              <a:rPr lang="en-US" dirty="0" smtClean="0"/>
              <a:t> </a:t>
            </a:r>
            <a:r>
              <a:rPr lang="en-US" dirty="0" err="1" smtClean="0"/>
              <a:t>trưng</a:t>
            </a:r>
            <a:r>
              <a:rPr lang="en-US" dirty="0" smtClean="0"/>
              <a:t>.</a:t>
            </a:r>
          </a:p>
          <a:p>
            <a:pPr marL="342900" indent="-342900">
              <a:buFontTx/>
              <a:buChar char="-"/>
            </a:pPr>
            <a:endParaRPr lang="en-US" dirty="0"/>
          </a:p>
        </p:txBody>
      </p:sp>
    </p:spTree>
    <p:extLst>
      <p:ext uri="{BB962C8B-B14F-4D97-AF65-F5344CB8AC3E}">
        <p14:creationId xmlns:p14="http://schemas.microsoft.com/office/powerpoint/2010/main" val="309657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25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up)">
                                      <p:cBhvr>
                                        <p:cTn id="17" dur="25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up)">
                                      <p:cBhvr>
                                        <p:cTn id="22" dur="25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up)">
                                      <p:cBhvr>
                                        <p:cTn id="27" dur="25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5209</TotalTime>
  <Words>3759</Words>
  <Application>Microsoft Office PowerPoint</Application>
  <PresentationFormat>Widescreen</PresentationFormat>
  <Paragraphs>429</Paragraphs>
  <Slides>18</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Barlow</vt:lpstr>
      <vt:lpstr>K2D</vt:lpstr>
      <vt:lpstr>Calibri</vt:lpstr>
      <vt:lpstr>Cambria Math</vt:lpstr>
      <vt:lpstr>Readex Pro</vt:lpstr>
      <vt:lpstr>Times New Roman</vt:lpstr>
      <vt:lpstr>Arial</vt:lpstr>
      <vt:lpstr>Office Theme</vt:lpstr>
      <vt:lpstr>XÂY DỰNG HỆ THỐNG PHÂN LOẠI VĂN BẢN TỰ ĐỘNG (Automated Text Classification Application)</vt:lpstr>
      <vt:lpstr>NỘI DUNG BÁO CÁO</vt:lpstr>
      <vt:lpstr>1. Tổng quan về bài toán phân loại văn bản</vt:lpstr>
      <vt:lpstr>1. Tổng quan về bài toán phân loại văn bản</vt:lpstr>
      <vt:lpstr>2. Phân loại văn bản với Naïve Bayes</vt:lpstr>
      <vt:lpstr>3. Quy trình thực hiện bài toán</vt:lpstr>
      <vt:lpstr>3. Quy trình thực hiện bài toán</vt:lpstr>
      <vt:lpstr>3. Quy trình thực hiện bài toán</vt:lpstr>
      <vt:lpstr>3. Quy trình thực hiện bài toán</vt:lpstr>
      <vt:lpstr>3. Quy trình thực hiện bài toán</vt:lpstr>
      <vt:lpstr>3. Quy trình thực hiện bài toán</vt:lpstr>
      <vt:lpstr>3. Quy trình thực hiện bài toán</vt:lpstr>
      <vt:lpstr>3. Quy trình thực hiện bài toán</vt:lpstr>
      <vt:lpstr>3. Quy trình thực hiện bài toán</vt:lpstr>
      <vt:lpstr>3. Quy trình thực hiện bài toán</vt:lpstr>
      <vt:lpstr>4. Kết luận và hướng phát triển</vt:lpstr>
      <vt:lpstr>4. Kết luận và hướng phát triển</vt:lpstr>
      <vt:lpstr>5. Demo</vt:lpstr>
    </vt:vector>
  </TitlesOfParts>
  <Company>Can Tho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PowerPointTemplate_Blank</dc:title>
  <dc:creator>CTU Media</dc:creator>
  <cp:lastModifiedBy>Thanh Liem Nguyen</cp:lastModifiedBy>
  <cp:revision>373</cp:revision>
  <dcterms:created xsi:type="dcterms:W3CDTF">2022-07-01T08:15:51Z</dcterms:created>
  <dcterms:modified xsi:type="dcterms:W3CDTF">2024-12-11T08:18:30Z</dcterms:modified>
</cp:coreProperties>
</file>